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56" r:id="rId2"/>
    <p:sldId id="257" r:id="rId3"/>
    <p:sldId id="258" r:id="rId4"/>
    <p:sldId id="259" r:id="rId5"/>
    <p:sldId id="262" r:id="rId6"/>
    <p:sldId id="260" r:id="rId7"/>
    <p:sldId id="261" r:id="rId8"/>
    <p:sldId id="263" r:id="rId9"/>
    <p:sldId id="264" r:id="rId10"/>
    <p:sldId id="265" r:id="rId11"/>
    <p:sldId id="312" r:id="rId12"/>
    <p:sldId id="316" r:id="rId13"/>
    <p:sldId id="311" r:id="rId14"/>
    <p:sldId id="266" r:id="rId15"/>
    <p:sldId id="307" r:id="rId16"/>
    <p:sldId id="308" r:id="rId17"/>
    <p:sldId id="313" r:id="rId18"/>
    <p:sldId id="269" r:id="rId19"/>
    <p:sldId id="270" r:id="rId20"/>
    <p:sldId id="273" r:id="rId21"/>
    <p:sldId id="271" r:id="rId22"/>
    <p:sldId id="274" r:id="rId23"/>
    <p:sldId id="275" r:id="rId24"/>
    <p:sldId id="276" r:id="rId25"/>
    <p:sldId id="314" r:id="rId26"/>
    <p:sldId id="277" r:id="rId27"/>
    <p:sldId id="272" r:id="rId28"/>
    <p:sldId id="278" r:id="rId29"/>
    <p:sldId id="279" r:id="rId30"/>
    <p:sldId id="309" r:id="rId31"/>
    <p:sldId id="280" r:id="rId32"/>
    <p:sldId id="281" r:id="rId33"/>
    <p:sldId id="282" r:id="rId34"/>
    <p:sldId id="283" r:id="rId35"/>
    <p:sldId id="284" r:id="rId36"/>
    <p:sldId id="285" r:id="rId37"/>
    <p:sldId id="286" r:id="rId38"/>
    <p:sldId id="287" r:id="rId39"/>
    <p:sldId id="288" r:id="rId40"/>
    <p:sldId id="290" r:id="rId41"/>
    <p:sldId id="291" r:id="rId42"/>
    <p:sldId id="292" r:id="rId43"/>
    <p:sldId id="293" r:id="rId44"/>
    <p:sldId id="294" r:id="rId45"/>
    <p:sldId id="295" r:id="rId46"/>
    <p:sldId id="296" r:id="rId47"/>
    <p:sldId id="301" r:id="rId48"/>
    <p:sldId id="310" r:id="rId49"/>
    <p:sldId id="297" r:id="rId50"/>
    <p:sldId id="298" r:id="rId51"/>
    <p:sldId id="299" r:id="rId52"/>
    <p:sldId id="315" r:id="rId53"/>
    <p:sldId id="317" r:id="rId5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83" autoAdjust="0"/>
    <p:restoredTop sz="94660"/>
  </p:normalViewPr>
  <p:slideViewPr>
    <p:cSldViewPr>
      <p:cViewPr varScale="1">
        <p:scale>
          <a:sx n="73" d="100"/>
          <a:sy n="73" d="100"/>
        </p:scale>
        <p:origin x="-102" y="-732"/>
      </p:cViewPr>
      <p:guideLst>
        <p:guide orient="horz" pos="2160"/>
        <p:guide pos="2880"/>
      </p:guideLst>
    </p:cSldViewPr>
  </p:slideViewPr>
  <p:notesTextViewPr>
    <p:cViewPr>
      <p:scale>
        <a:sx n="1" d="1"/>
        <a:sy n="1" d="1"/>
      </p:scale>
      <p:origin x="0" y="0"/>
    </p:cViewPr>
  </p:notesTextViewPr>
  <p:notesViewPr>
    <p:cSldViewPr>
      <p:cViewPr varScale="1">
        <p:scale>
          <a:sx n="78" d="100"/>
          <a:sy n="78" d="100"/>
        </p:scale>
        <p:origin x="-150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16DF10-930E-4D51-A0A1-CF339181BB1E}"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fr-CA"/>
        </a:p>
      </dgm:t>
    </dgm:pt>
    <dgm:pt modelId="{2FF8EF4C-6A36-4819-9843-0DA9069F6B2C}">
      <dgm:prSet/>
      <dgm:spPr/>
      <dgm:t>
        <a:bodyPr/>
        <a:lstStyle/>
        <a:p>
          <a:pPr rtl="0"/>
          <a:r>
            <a:rPr lang="fr-FR" b="1" smtClean="0"/>
            <a:t>Et une           permutation</a:t>
          </a:r>
          <a:endParaRPr lang="fr-CA" dirty="0"/>
        </a:p>
      </dgm:t>
    </dgm:pt>
    <dgm:pt modelId="{1F40D67C-6B70-4483-83F1-2611300622EE}" type="parTrans" cxnId="{DC28DF3D-549B-4F4E-9F04-7B2FA5DEAF8F}">
      <dgm:prSet/>
      <dgm:spPr/>
      <dgm:t>
        <a:bodyPr/>
        <a:lstStyle/>
        <a:p>
          <a:endParaRPr lang="fr-CA"/>
        </a:p>
      </dgm:t>
    </dgm:pt>
    <dgm:pt modelId="{11DFC8B7-6BCD-48CC-AACF-32FA52A55BCB}" type="sibTrans" cxnId="{DC28DF3D-549B-4F4E-9F04-7B2FA5DEAF8F}">
      <dgm:prSet/>
      <dgm:spPr/>
      <dgm:t>
        <a:bodyPr/>
        <a:lstStyle/>
        <a:p>
          <a:endParaRPr lang="fr-CA"/>
        </a:p>
      </dgm:t>
    </dgm:pt>
    <dgm:pt modelId="{0A6E3DE8-EA61-4E5E-902D-46B9E0C0F3E2}" type="pres">
      <dgm:prSet presAssocID="{2016DF10-930E-4D51-A0A1-CF339181BB1E}" presName="Name0" presStyleCnt="0">
        <dgm:presLayoutVars>
          <dgm:chPref val="3"/>
          <dgm:dir/>
          <dgm:animLvl val="lvl"/>
          <dgm:resizeHandles/>
        </dgm:presLayoutVars>
      </dgm:prSet>
      <dgm:spPr/>
      <dgm:t>
        <a:bodyPr/>
        <a:lstStyle/>
        <a:p>
          <a:endParaRPr lang="fr-CA"/>
        </a:p>
      </dgm:t>
    </dgm:pt>
    <dgm:pt modelId="{23913604-B7C8-46D1-94AA-2E8789BC8396}" type="pres">
      <dgm:prSet presAssocID="{2FF8EF4C-6A36-4819-9843-0DA9069F6B2C}" presName="horFlow" presStyleCnt="0"/>
      <dgm:spPr/>
    </dgm:pt>
    <dgm:pt modelId="{510137B8-B50E-4DAE-9F28-4E39913B373C}" type="pres">
      <dgm:prSet presAssocID="{2FF8EF4C-6A36-4819-9843-0DA9069F6B2C}" presName="bigChev" presStyleLbl="node1" presStyleIdx="0" presStyleCnt="1"/>
      <dgm:spPr/>
      <dgm:t>
        <a:bodyPr/>
        <a:lstStyle/>
        <a:p>
          <a:endParaRPr lang="fr-CA"/>
        </a:p>
      </dgm:t>
    </dgm:pt>
  </dgm:ptLst>
  <dgm:cxnLst>
    <dgm:cxn modelId="{DC28DF3D-549B-4F4E-9F04-7B2FA5DEAF8F}" srcId="{2016DF10-930E-4D51-A0A1-CF339181BB1E}" destId="{2FF8EF4C-6A36-4819-9843-0DA9069F6B2C}" srcOrd="0" destOrd="0" parTransId="{1F40D67C-6B70-4483-83F1-2611300622EE}" sibTransId="{11DFC8B7-6BCD-48CC-AACF-32FA52A55BCB}"/>
    <dgm:cxn modelId="{28BED548-4715-42A8-8167-6FF8E90B80B1}" type="presOf" srcId="{2016DF10-930E-4D51-A0A1-CF339181BB1E}" destId="{0A6E3DE8-EA61-4E5E-902D-46B9E0C0F3E2}" srcOrd="0" destOrd="0" presId="urn:microsoft.com/office/officeart/2005/8/layout/lProcess3"/>
    <dgm:cxn modelId="{D853EA0F-4D4E-40EE-BF6B-D716A364298D}" type="presOf" srcId="{2FF8EF4C-6A36-4819-9843-0DA9069F6B2C}" destId="{510137B8-B50E-4DAE-9F28-4E39913B373C}" srcOrd="0" destOrd="0" presId="urn:microsoft.com/office/officeart/2005/8/layout/lProcess3"/>
    <dgm:cxn modelId="{2510A1FC-C2EF-4AE7-9F6B-71A1E106C6E8}" type="presParOf" srcId="{0A6E3DE8-EA61-4E5E-902D-46B9E0C0F3E2}" destId="{23913604-B7C8-46D1-94AA-2E8789BC8396}" srcOrd="0" destOrd="0" presId="urn:microsoft.com/office/officeart/2005/8/layout/lProcess3"/>
    <dgm:cxn modelId="{5C7129D9-4455-4F99-9A82-6C368681778B}" type="presParOf" srcId="{23913604-B7C8-46D1-94AA-2E8789BC8396}" destId="{510137B8-B50E-4DAE-9F28-4E39913B373C}"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137B8-B50E-4DAE-9F28-4E39913B373C}">
      <dsp:nvSpPr>
        <dsp:cNvPr id="0" name=""/>
        <dsp:cNvSpPr/>
      </dsp:nvSpPr>
      <dsp:spPr>
        <a:xfrm>
          <a:off x="17264" y="148"/>
          <a:ext cx="4385071" cy="175402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24130" rIns="0" bIns="24130" numCol="1" spcCol="1270" anchor="ctr" anchorCtr="0">
          <a:noAutofit/>
        </a:bodyPr>
        <a:lstStyle/>
        <a:p>
          <a:pPr lvl="0" algn="ctr" defTabSz="1689100" rtl="0">
            <a:lnSpc>
              <a:spcPct val="90000"/>
            </a:lnSpc>
            <a:spcBef>
              <a:spcPct val="0"/>
            </a:spcBef>
            <a:spcAft>
              <a:spcPct val="35000"/>
            </a:spcAft>
          </a:pPr>
          <a:r>
            <a:rPr lang="fr-FR" sz="3800" b="1" kern="1200" smtClean="0"/>
            <a:t>Et une           permutation</a:t>
          </a:r>
          <a:endParaRPr lang="fr-CA" sz="3800" kern="1200" dirty="0"/>
        </a:p>
      </dsp:txBody>
      <dsp:txXfrm>
        <a:off x="894278" y="148"/>
        <a:ext cx="2631043" cy="175402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C8B342-B86A-4C40-B32F-EA32433F0F79}" type="datetimeFigureOut">
              <a:rPr lang="fr-CA" smtClean="0"/>
              <a:t>2011-03-28</a:t>
            </a:fld>
            <a:endParaRPr lang="fr-CA"/>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FD9DF0-172A-4282-8839-467C03E28D54}" type="slidenum">
              <a:rPr lang="fr-CA" smtClean="0"/>
              <a:t>‹N°›</a:t>
            </a:fld>
            <a:endParaRPr lang="fr-CA"/>
          </a:p>
        </p:txBody>
      </p:sp>
    </p:spTree>
    <p:extLst>
      <p:ext uri="{BB962C8B-B14F-4D97-AF65-F5344CB8AC3E}">
        <p14:creationId xmlns:p14="http://schemas.microsoft.com/office/powerpoint/2010/main" val="2139047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536407-6FB4-4CAF-8CD3-655C1FCFDD67}" type="datetimeFigureOut">
              <a:rPr lang="fr-CA" smtClean="0"/>
              <a:t>2011-03-28</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C0900-2086-4A9F-9710-4C93C95AAEB1}" type="slidenum">
              <a:rPr lang="fr-CA" smtClean="0"/>
              <a:t>‹N°›</a:t>
            </a:fld>
            <a:endParaRPr lang="fr-CA"/>
          </a:p>
        </p:txBody>
      </p:sp>
    </p:spTree>
    <p:extLst>
      <p:ext uri="{BB962C8B-B14F-4D97-AF65-F5344CB8AC3E}">
        <p14:creationId xmlns:p14="http://schemas.microsoft.com/office/powerpoint/2010/main" val="471302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p>
            <a:fld id="{66FF9D40-1C3F-49D4-BF24-1E8058814531}" type="datetimeFigureOut">
              <a:rPr lang="fr-CA" smtClean="0"/>
              <a:t>2011-03-28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2117585-FF47-4C52-BE81-A67D5EDC14FD}" type="slidenum">
              <a:rPr lang="fr-CA" smtClean="0"/>
              <a:t>‹N°›</a:t>
            </a:fld>
            <a:endParaRPr lang="fr-CA"/>
          </a:p>
        </p:txBody>
      </p:sp>
    </p:spTree>
    <p:extLst>
      <p:ext uri="{BB962C8B-B14F-4D97-AF65-F5344CB8AC3E}">
        <p14:creationId xmlns:p14="http://schemas.microsoft.com/office/powerpoint/2010/main" val="1477619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66FF9D40-1C3F-49D4-BF24-1E8058814531}" type="datetimeFigureOut">
              <a:rPr lang="fr-CA" smtClean="0"/>
              <a:t>2011-03-28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2117585-FF47-4C52-BE81-A67D5EDC14FD}" type="slidenum">
              <a:rPr lang="fr-CA" smtClean="0"/>
              <a:t>‹N°›</a:t>
            </a:fld>
            <a:endParaRPr lang="fr-CA"/>
          </a:p>
        </p:txBody>
      </p:sp>
    </p:spTree>
    <p:extLst>
      <p:ext uri="{BB962C8B-B14F-4D97-AF65-F5344CB8AC3E}">
        <p14:creationId xmlns:p14="http://schemas.microsoft.com/office/powerpoint/2010/main" val="324470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66FF9D40-1C3F-49D4-BF24-1E8058814531}" type="datetimeFigureOut">
              <a:rPr lang="fr-CA" smtClean="0"/>
              <a:t>2011-03-28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2117585-FF47-4C52-BE81-A67D5EDC14FD}" type="slidenum">
              <a:rPr lang="fr-CA" smtClean="0"/>
              <a:t>‹N°›</a:t>
            </a:fld>
            <a:endParaRPr lang="fr-CA"/>
          </a:p>
        </p:txBody>
      </p:sp>
    </p:spTree>
    <p:extLst>
      <p:ext uri="{BB962C8B-B14F-4D97-AF65-F5344CB8AC3E}">
        <p14:creationId xmlns:p14="http://schemas.microsoft.com/office/powerpoint/2010/main" val="2839959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66FF9D40-1C3F-49D4-BF24-1E8058814531}" type="datetimeFigureOut">
              <a:rPr lang="fr-CA" smtClean="0"/>
              <a:t>2011-03-28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2117585-FF47-4C52-BE81-A67D5EDC14FD}" type="slidenum">
              <a:rPr lang="fr-CA" smtClean="0"/>
              <a:t>‹N°›</a:t>
            </a:fld>
            <a:endParaRPr lang="fr-CA"/>
          </a:p>
        </p:txBody>
      </p:sp>
    </p:spTree>
    <p:extLst>
      <p:ext uri="{BB962C8B-B14F-4D97-AF65-F5344CB8AC3E}">
        <p14:creationId xmlns:p14="http://schemas.microsoft.com/office/powerpoint/2010/main" val="2480200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6FF9D40-1C3F-49D4-BF24-1E8058814531}" type="datetimeFigureOut">
              <a:rPr lang="fr-CA" smtClean="0"/>
              <a:t>2011-03-28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2117585-FF47-4C52-BE81-A67D5EDC14FD}" type="slidenum">
              <a:rPr lang="fr-CA" smtClean="0"/>
              <a:t>‹N°›</a:t>
            </a:fld>
            <a:endParaRPr lang="fr-CA"/>
          </a:p>
        </p:txBody>
      </p:sp>
    </p:spTree>
    <p:extLst>
      <p:ext uri="{BB962C8B-B14F-4D97-AF65-F5344CB8AC3E}">
        <p14:creationId xmlns:p14="http://schemas.microsoft.com/office/powerpoint/2010/main" val="256708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66FF9D40-1C3F-49D4-BF24-1E8058814531}" type="datetimeFigureOut">
              <a:rPr lang="fr-CA" smtClean="0"/>
              <a:t>2011-03-28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62117585-FF47-4C52-BE81-A67D5EDC14FD}" type="slidenum">
              <a:rPr lang="fr-CA" smtClean="0"/>
              <a:t>‹N°›</a:t>
            </a:fld>
            <a:endParaRPr lang="fr-CA"/>
          </a:p>
        </p:txBody>
      </p:sp>
    </p:spTree>
    <p:extLst>
      <p:ext uri="{BB962C8B-B14F-4D97-AF65-F5344CB8AC3E}">
        <p14:creationId xmlns:p14="http://schemas.microsoft.com/office/powerpoint/2010/main" val="1442398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66FF9D40-1C3F-49D4-BF24-1E8058814531}" type="datetimeFigureOut">
              <a:rPr lang="fr-CA" smtClean="0"/>
              <a:t>2011-03-28</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62117585-FF47-4C52-BE81-A67D5EDC14FD}" type="slidenum">
              <a:rPr lang="fr-CA" smtClean="0"/>
              <a:t>‹N°›</a:t>
            </a:fld>
            <a:endParaRPr lang="fr-CA"/>
          </a:p>
        </p:txBody>
      </p:sp>
    </p:spTree>
    <p:extLst>
      <p:ext uri="{BB962C8B-B14F-4D97-AF65-F5344CB8AC3E}">
        <p14:creationId xmlns:p14="http://schemas.microsoft.com/office/powerpoint/2010/main" val="2387460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66FF9D40-1C3F-49D4-BF24-1E8058814531}" type="datetimeFigureOut">
              <a:rPr lang="fr-CA" smtClean="0"/>
              <a:t>2011-03-28</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62117585-FF47-4C52-BE81-A67D5EDC14FD}" type="slidenum">
              <a:rPr lang="fr-CA" smtClean="0"/>
              <a:t>‹N°›</a:t>
            </a:fld>
            <a:endParaRPr lang="fr-CA"/>
          </a:p>
        </p:txBody>
      </p:sp>
    </p:spTree>
    <p:extLst>
      <p:ext uri="{BB962C8B-B14F-4D97-AF65-F5344CB8AC3E}">
        <p14:creationId xmlns:p14="http://schemas.microsoft.com/office/powerpoint/2010/main" val="1410568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6FF9D40-1C3F-49D4-BF24-1E8058814531}" type="datetimeFigureOut">
              <a:rPr lang="fr-CA" smtClean="0"/>
              <a:t>2011-03-28</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62117585-FF47-4C52-BE81-A67D5EDC14FD}" type="slidenum">
              <a:rPr lang="fr-CA" smtClean="0"/>
              <a:t>‹N°›</a:t>
            </a:fld>
            <a:endParaRPr lang="fr-CA"/>
          </a:p>
        </p:txBody>
      </p:sp>
    </p:spTree>
    <p:extLst>
      <p:ext uri="{BB962C8B-B14F-4D97-AF65-F5344CB8AC3E}">
        <p14:creationId xmlns:p14="http://schemas.microsoft.com/office/powerpoint/2010/main" val="1859887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6FF9D40-1C3F-49D4-BF24-1E8058814531}" type="datetimeFigureOut">
              <a:rPr lang="fr-CA" smtClean="0"/>
              <a:t>2011-03-28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62117585-FF47-4C52-BE81-A67D5EDC14FD}" type="slidenum">
              <a:rPr lang="fr-CA" smtClean="0"/>
              <a:t>‹N°›</a:t>
            </a:fld>
            <a:endParaRPr lang="fr-CA"/>
          </a:p>
        </p:txBody>
      </p:sp>
    </p:spTree>
    <p:extLst>
      <p:ext uri="{BB962C8B-B14F-4D97-AF65-F5344CB8AC3E}">
        <p14:creationId xmlns:p14="http://schemas.microsoft.com/office/powerpoint/2010/main" val="327155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6FF9D40-1C3F-49D4-BF24-1E8058814531}" type="datetimeFigureOut">
              <a:rPr lang="fr-CA" smtClean="0"/>
              <a:t>2011-03-28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62117585-FF47-4C52-BE81-A67D5EDC14FD}" type="slidenum">
              <a:rPr lang="fr-CA" smtClean="0"/>
              <a:t>‹N°›</a:t>
            </a:fld>
            <a:endParaRPr lang="fr-CA"/>
          </a:p>
        </p:txBody>
      </p:sp>
    </p:spTree>
    <p:extLst>
      <p:ext uri="{BB962C8B-B14F-4D97-AF65-F5344CB8AC3E}">
        <p14:creationId xmlns:p14="http://schemas.microsoft.com/office/powerpoint/2010/main" val="1071709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F9D40-1C3F-49D4-BF24-1E8058814531}" type="datetimeFigureOut">
              <a:rPr lang="fr-CA" smtClean="0"/>
              <a:t>2011-03-28</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17585-FF47-4C52-BE81-A67D5EDC14FD}" type="slidenum">
              <a:rPr lang="fr-CA" smtClean="0"/>
              <a:t>‹N°›</a:t>
            </a:fld>
            <a:endParaRPr lang="fr-CA"/>
          </a:p>
        </p:txBody>
      </p:sp>
    </p:spTree>
    <p:extLst>
      <p:ext uri="{BB962C8B-B14F-4D97-AF65-F5344CB8AC3E}">
        <p14:creationId xmlns:p14="http://schemas.microsoft.com/office/powerpoint/2010/main" val="3528619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5.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876800" y="3962400"/>
            <a:ext cx="3733800" cy="1981200"/>
          </a:xfrm>
        </p:spPr>
        <p:txBody>
          <a:bodyPr>
            <a:normAutofit/>
          </a:bodyPr>
          <a:lstStyle/>
          <a:p>
            <a:r>
              <a:rPr lang="fr-CA" sz="3600" i="1" dirty="0" smtClean="0">
                <a:solidFill>
                  <a:srgbClr val="00B050"/>
                </a:solidFill>
              </a:rPr>
              <a:t>Andrew Granville</a:t>
            </a:r>
          </a:p>
          <a:p>
            <a:r>
              <a:rPr lang="fr-CA" sz="2800" dirty="0" smtClean="0"/>
              <a:t>(Université de Montréal)</a:t>
            </a:r>
            <a:endParaRPr lang="fr-CA" sz="2800" dirty="0"/>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19064" t="16399" r="19578" b="12272"/>
          <a:stretch/>
        </p:blipFill>
        <p:spPr>
          <a:xfrm>
            <a:off x="0" y="-52891"/>
            <a:ext cx="4593114" cy="6909995"/>
          </a:xfrm>
          <a:prstGeom prst="rect">
            <a:avLst/>
          </a:prstGeom>
        </p:spPr>
      </p:pic>
      <p:sp>
        <p:nvSpPr>
          <p:cNvPr id="2" name="Titre 1"/>
          <p:cNvSpPr>
            <a:spLocks noGrp="1"/>
          </p:cNvSpPr>
          <p:nvPr>
            <p:ph type="ctrTitle"/>
          </p:nvPr>
        </p:nvSpPr>
        <p:spPr>
          <a:xfrm>
            <a:off x="4800600" y="1676400"/>
            <a:ext cx="3810000" cy="1543050"/>
          </a:xfrm>
        </p:spPr>
        <p:txBody>
          <a:bodyPr>
            <a:noAutofit/>
          </a:bodyPr>
          <a:lstStyle/>
          <a:p>
            <a:r>
              <a:rPr lang="fr-CA" b="1" i="1" dirty="0" smtClean="0">
                <a:solidFill>
                  <a:srgbClr val="FF0000"/>
                </a:solidFill>
                <a:effectLst>
                  <a:outerShdw blurRad="38100" dist="38100" dir="2700000" algn="tl">
                    <a:srgbClr val="000000">
                      <a:alpha val="43137"/>
                    </a:srgbClr>
                  </a:outerShdw>
                </a:effectLst>
              </a:rPr>
              <a:t>MSI: Anatomie</a:t>
            </a:r>
            <a:r>
              <a:rPr lang="fr-CA" i="1" dirty="0" smtClean="0">
                <a:effectLst>
                  <a:outerShdw blurRad="38100" dist="38100" dir="2700000" algn="tl">
                    <a:srgbClr val="000000">
                      <a:alpha val="43137"/>
                    </a:srgbClr>
                  </a:outerShdw>
                </a:effectLst>
              </a:rPr>
              <a:t> </a:t>
            </a:r>
            <a:r>
              <a:rPr lang="fr-CA" sz="4000" i="1" dirty="0" smtClean="0">
                <a:effectLst>
                  <a:outerShdw blurRad="38100" dist="38100" dir="2700000" algn="tl">
                    <a:srgbClr val="000000">
                      <a:alpha val="43137"/>
                    </a:srgbClr>
                  </a:outerShdw>
                </a:effectLst>
              </a:rPr>
              <a:t/>
            </a:r>
            <a:br>
              <a:rPr lang="fr-CA" sz="4000" i="1" dirty="0" smtClean="0">
                <a:effectLst>
                  <a:outerShdw blurRad="38100" dist="38100" dir="2700000" algn="tl">
                    <a:srgbClr val="000000">
                      <a:alpha val="43137"/>
                    </a:srgbClr>
                  </a:outerShdw>
                </a:effectLst>
              </a:rPr>
            </a:br>
            <a:r>
              <a:rPr lang="fr-CA" sz="2800" dirty="0" smtClean="0"/>
              <a:t>(des entiers et </a:t>
            </a:r>
            <a:br>
              <a:rPr lang="fr-CA" sz="2800" dirty="0" smtClean="0"/>
            </a:br>
            <a:r>
              <a:rPr lang="fr-CA" sz="2800" dirty="0" smtClean="0"/>
              <a:t>des permutations)</a:t>
            </a:r>
            <a:endParaRPr lang="fr-CA" sz="2800" dirty="0"/>
          </a:p>
        </p:txBody>
      </p:sp>
      <p:sp>
        <p:nvSpPr>
          <p:cNvPr id="6" name="Rectangle 5"/>
          <p:cNvSpPr/>
          <p:nvPr/>
        </p:nvSpPr>
        <p:spPr>
          <a:xfrm>
            <a:off x="1981200" y="1371599"/>
            <a:ext cx="1095172" cy="769441"/>
          </a:xfrm>
          <a:prstGeom prst="rect">
            <a:avLst/>
          </a:prstGeom>
          <a:noFill/>
        </p:spPr>
        <p:txBody>
          <a:bodyPr wrap="none" lIns="91440" tIns="45720" rIns="91440" bIns="45720">
            <a:spAutoFit/>
            <a:scene3d>
              <a:camera prst="orthographicFront"/>
              <a:lightRig rig="threePt" dir="t">
                <a:rot lat="0" lon="0" rev="1200000"/>
              </a:lightRig>
            </a:scene3d>
            <a:sp3d extrusionH="57150" contourW="12700" prstMaterial="plastic">
              <a:bevelT w="19050" h="82550"/>
              <a:bevelB w="25400"/>
              <a:extrusionClr>
                <a:srgbClr val="FF0000"/>
              </a:extrusionClr>
              <a:contourClr>
                <a:schemeClr val="accent2">
                  <a:lumMod val="60000"/>
                  <a:lumOff val="40000"/>
                </a:schemeClr>
              </a:contourClr>
            </a:sp3d>
          </a:bodyPr>
          <a:lstStyle/>
          <a:p>
            <a:pPr algn="ctr"/>
            <a:r>
              <a:rPr lang="fr-FR" sz="4400" b="1" i="1" cap="all" spc="0" dirty="0" smtClean="0">
                <a:ln/>
                <a:solidFill>
                  <a:srgbClr val="FF0000">
                    <a:alpha val="48000"/>
                  </a:srgbClr>
                </a:solidFill>
                <a:effectLst>
                  <a:glow rad="419100">
                    <a:schemeClr val="accent2">
                      <a:satMod val="175000"/>
                      <a:alpha val="43000"/>
                    </a:schemeClr>
                  </a:glow>
                  <a:outerShdw blurRad="19685" dist="2362200" dir="7260000" sx="128000" sy="128000" algn="tl" rotWithShape="0">
                    <a:schemeClr val="accent2">
                      <a:lumMod val="60000"/>
                      <a:lumOff val="40000"/>
                      <a:alpha val="43000"/>
                    </a:schemeClr>
                  </a:outerShdw>
                  <a:reflection blurRad="10000" stA="55000" endPos="48000" dist="500" dir="5400000" sy="-100000" algn="bl" rotWithShape="0"/>
                </a:effectLst>
              </a:rPr>
              <a:t>MSI</a:t>
            </a:r>
            <a:endParaRPr lang="fr-FR" sz="4800" b="1" i="1" cap="all" spc="0" dirty="0">
              <a:ln/>
              <a:solidFill>
                <a:srgbClr val="FF0000">
                  <a:alpha val="48000"/>
                </a:srgbClr>
              </a:solidFill>
              <a:effectLst>
                <a:glow rad="419100">
                  <a:schemeClr val="accent2">
                    <a:satMod val="175000"/>
                    <a:alpha val="43000"/>
                  </a:schemeClr>
                </a:glow>
                <a:outerShdw blurRad="19685" dist="2362200" dir="7260000" sx="128000" sy="128000" algn="tl" rotWithShape="0">
                  <a:schemeClr val="accent2">
                    <a:lumMod val="60000"/>
                    <a:lumOff val="40000"/>
                    <a:alpha val="43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4158439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2450" y="139655"/>
            <a:ext cx="8305800" cy="944562"/>
          </a:xfrm>
        </p:spPr>
        <p:txBody>
          <a:bodyPr>
            <a:normAutofit/>
          </a:bodyPr>
          <a:lstStyle/>
          <a:p>
            <a:r>
              <a:rPr lang="fr-CA" sz="3200" u="sng" dirty="0" smtClean="0"/>
              <a:t>Permutations : Réorganisation de </a:t>
            </a:r>
            <a:r>
              <a:rPr lang="fr-CA" sz="3200" u="sng" dirty="0" smtClean="0">
                <a:solidFill>
                  <a:srgbClr val="00B050"/>
                </a:solidFill>
              </a:rPr>
              <a:t>N </a:t>
            </a:r>
            <a:r>
              <a:rPr lang="fr-CA" sz="3200" u="sng" dirty="0" smtClean="0"/>
              <a:t>objets</a:t>
            </a:r>
            <a:endParaRPr lang="fr-CA" sz="3200" u="sng" dirty="0"/>
          </a:p>
        </p:txBody>
      </p:sp>
      <p:sp>
        <p:nvSpPr>
          <p:cNvPr id="3" name="Espace réservé du contenu 2"/>
          <p:cNvSpPr>
            <a:spLocks noGrp="1"/>
          </p:cNvSpPr>
          <p:nvPr>
            <p:ph idx="1"/>
          </p:nvPr>
        </p:nvSpPr>
        <p:spPr>
          <a:xfrm>
            <a:off x="3979718" y="3306763"/>
            <a:ext cx="4991100" cy="2571750"/>
          </a:xfrm>
        </p:spPr>
        <p:txBody>
          <a:bodyPr>
            <a:normAutofit/>
          </a:bodyPr>
          <a:lstStyle/>
          <a:p>
            <a:pPr marL="0" indent="0">
              <a:buNone/>
            </a:pPr>
            <a:r>
              <a:rPr lang="en-US" dirty="0" smtClean="0"/>
              <a:t> </a:t>
            </a:r>
            <a:r>
              <a:rPr lang="fr-CA" sz="2800" dirty="0" smtClean="0"/>
              <a:t>Utile fait 1: Après sept rapides </a:t>
            </a:r>
          </a:p>
          <a:p>
            <a:pPr marL="0" indent="0">
              <a:buNone/>
            </a:pPr>
            <a:r>
              <a:rPr lang="fr-CA" sz="2800" dirty="0" smtClean="0"/>
              <a:t>« </a:t>
            </a:r>
            <a:r>
              <a:rPr lang="fr-CA" sz="2800" dirty="0"/>
              <a:t>Riffle </a:t>
            </a:r>
            <a:r>
              <a:rPr lang="fr-CA" sz="2800" dirty="0" err="1"/>
              <a:t>shuffles</a:t>
            </a:r>
            <a:r>
              <a:rPr lang="fr-CA" sz="2800" dirty="0"/>
              <a:t> » </a:t>
            </a:r>
            <a:r>
              <a:rPr lang="fr-CA" sz="2800" dirty="0" smtClean="0"/>
              <a:t>, la plupart des 52! ordres possibles des cartes peuvent se produire, avec une probabilité égale (</a:t>
            </a:r>
            <a:r>
              <a:rPr lang="fr-CA" sz="2800" dirty="0" err="1" smtClean="0"/>
              <a:t>approx</a:t>
            </a:r>
            <a:r>
              <a:rPr lang="fr-CA" sz="2800" dirty="0" smtClean="0"/>
              <a:t>.)</a:t>
            </a:r>
            <a:endParaRPr lang="fr-CA" sz="2800" dirty="0"/>
          </a:p>
        </p:txBody>
      </p:sp>
      <p:sp>
        <p:nvSpPr>
          <p:cNvPr id="5" name="Espace réservé du contenu 2"/>
          <p:cNvSpPr txBox="1">
            <a:spLocks/>
          </p:cNvSpPr>
          <p:nvPr/>
        </p:nvSpPr>
        <p:spPr>
          <a:xfrm>
            <a:off x="3581400" y="1143000"/>
            <a:ext cx="5410200" cy="2773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 </a:t>
            </a:r>
            <a:endParaRPr lang="fr-CA" dirty="0"/>
          </a:p>
        </p:txBody>
      </p:sp>
      <p:sp>
        <p:nvSpPr>
          <p:cNvPr id="6" name="Espace réservé du contenu 2"/>
          <p:cNvSpPr txBox="1">
            <a:spLocks/>
          </p:cNvSpPr>
          <p:nvPr/>
        </p:nvSpPr>
        <p:spPr>
          <a:xfrm>
            <a:off x="609600" y="990601"/>
            <a:ext cx="8191500" cy="198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 </a:t>
            </a:r>
            <a:r>
              <a:rPr lang="fr-CA" sz="2400" dirty="0" smtClean="0"/>
              <a:t>Jeux de cartes à jouer au casino : </a:t>
            </a:r>
          </a:p>
          <a:p>
            <a:pPr marL="0" indent="0">
              <a:buFont typeface="Arial" pitchFamily="34" charset="0"/>
              <a:buNone/>
            </a:pPr>
            <a:r>
              <a:rPr lang="fr-CA" sz="2400" dirty="0"/>
              <a:t>V</a:t>
            </a:r>
            <a:r>
              <a:rPr lang="fr-CA" sz="2400" dirty="0" smtClean="0"/>
              <a:t>ous gagnez facilement si vous connaissez l'ordre des cartes.   Quand les croupier couper fois un veulent savoir comment les cartes sont réorganisées.  (il s'agit d'une permutation des cartes)</a:t>
            </a:r>
            <a:endParaRPr lang="fr-CA" sz="2400" dirty="0"/>
          </a:p>
        </p:txBody>
      </p:sp>
      <p:sp>
        <p:nvSpPr>
          <p:cNvPr id="7" name="Espace réservé du contenu 2"/>
          <p:cNvSpPr txBox="1">
            <a:spLocks/>
          </p:cNvSpPr>
          <p:nvPr/>
        </p:nvSpPr>
        <p:spPr>
          <a:xfrm>
            <a:off x="8534400" y="5878513"/>
            <a:ext cx="266700" cy="187324"/>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 </a:t>
            </a:r>
            <a:endParaRPr lang="fr-CA"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306763"/>
            <a:ext cx="3429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5348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7600" y="3703637"/>
            <a:ext cx="1219200" cy="503238"/>
          </a:xfrm>
        </p:spPr>
        <p:txBody>
          <a:bodyPr>
            <a:normAutofit fontScale="90000"/>
          </a:bodyPr>
          <a:lstStyle/>
          <a:p>
            <a:r>
              <a:rPr lang="fr-CA" dirty="0" smtClean="0"/>
              <a:t> </a:t>
            </a:r>
            <a:endParaRPr lang="fr-CA" dirty="0"/>
          </a:p>
        </p:txBody>
      </p:sp>
      <p:sp>
        <p:nvSpPr>
          <p:cNvPr id="3" name="Espace réservé du contenu 2"/>
          <p:cNvSpPr>
            <a:spLocks noGrp="1"/>
          </p:cNvSpPr>
          <p:nvPr>
            <p:ph idx="1"/>
          </p:nvPr>
        </p:nvSpPr>
        <p:spPr>
          <a:xfrm>
            <a:off x="7162800" y="5638800"/>
            <a:ext cx="1524000" cy="487363"/>
          </a:xfrm>
        </p:spPr>
        <p:txBody>
          <a:bodyPr>
            <a:normAutofit fontScale="92500" lnSpcReduction="20000"/>
          </a:bodyPr>
          <a:lstStyle/>
          <a:p>
            <a:pPr marL="0" indent="0">
              <a:buNone/>
            </a:pPr>
            <a:r>
              <a:rPr lang="fr-CA" dirty="0"/>
              <a:t> </a:t>
            </a:r>
          </a:p>
        </p:txBody>
      </p:sp>
      <p:sp>
        <p:nvSpPr>
          <p:cNvPr id="18" name="Titre 1"/>
          <p:cNvSpPr txBox="1">
            <a:spLocks/>
          </p:cNvSpPr>
          <p:nvPr/>
        </p:nvSpPr>
        <p:spPr>
          <a:xfrm>
            <a:off x="533400" y="175677"/>
            <a:ext cx="8305800" cy="944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sz="3200" u="sng" dirty="0"/>
              <a:t>Permutations : Réorganisation de </a:t>
            </a:r>
            <a:r>
              <a:rPr lang="fr-CA" sz="3200" u="sng" dirty="0">
                <a:solidFill>
                  <a:srgbClr val="00B050"/>
                </a:solidFill>
              </a:rPr>
              <a:t>N </a:t>
            </a:r>
            <a:r>
              <a:rPr lang="fr-CA" sz="3200" u="sng" dirty="0"/>
              <a:t>objets</a:t>
            </a:r>
          </a:p>
        </p:txBody>
      </p:sp>
      <p:sp>
        <p:nvSpPr>
          <p:cNvPr id="19" name="Espace réservé du contenu 2"/>
          <p:cNvSpPr txBox="1">
            <a:spLocks/>
          </p:cNvSpPr>
          <p:nvPr/>
        </p:nvSpPr>
        <p:spPr>
          <a:xfrm>
            <a:off x="7848600" y="4267200"/>
            <a:ext cx="838200" cy="3810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 </a:t>
            </a:r>
            <a:r>
              <a:rPr lang="en-US" sz="2600" dirty="0" smtClean="0"/>
              <a:t> </a:t>
            </a:r>
            <a:endParaRPr lang="fr-CA" sz="2600" dirty="0"/>
          </a:p>
        </p:txBody>
      </p:sp>
      <p:pic>
        <p:nvPicPr>
          <p:cNvPr id="20" name="Imag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140" y="990600"/>
            <a:ext cx="3283591" cy="4210722"/>
          </a:xfrm>
          <a:prstGeom prst="rect">
            <a:avLst/>
          </a:prstGeom>
        </p:spPr>
      </p:pic>
      <p:sp>
        <p:nvSpPr>
          <p:cNvPr id="21" name="Espace réservé du contenu 2"/>
          <p:cNvSpPr txBox="1">
            <a:spLocks/>
          </p:cNvSpPr>
          <p:nvPr/>
        </p:nvSpPr>
        <p:spPr>
          <a:xfrm>
            <a:off x="3733800" y="3429001"/>
            <a:ext cx="5105400" cy="17100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CA" sz="3600" dirty="0" smtClean="0"/>
              <a:t>Utile fait 2: Après huit parfait « Riffle </a:t>
            </a:r>
            <a:r>
              <a:rPr lang="fr-CA" sz="3600" dirty="0" err="1" smtClean="0"/>
              <a:t>shuffles</a:t>
            </a:r>
            <a:r>
              <a:rPr lang="fr-CA" sz="3600" dirty="0" smtClean="0"/>
              <a:t> » les cartes retournent à ses positions de départ.</a:t>
            </a:r>
            <a:endParaRPr lang="fr-CA" sz="3600" dirty="0"/>
          </a:p>
        </p:txBody>
      </p:sp>
      <p:sp>
        <p:nvSpPr>
          <p:cNvPr id="22" name="Espace réservé du contenu 2"/>
          <p:cNvSpPr txBox="1">
            <a:spLocks/>
          </p:cNvSpPr>
          <p:nvPr/>
        </p:nvSpPr>
        <p:spPr>
          <a:xfrm>
            <a:off x="3581400" y="1109353"/>
            <a:ext cx="5257800" cy="1975722"/>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 </a:t>
            </a:r>
            <a:r>
              <a:rPr lang="fr-CA" sz="11200" dirty="0" smtClean="0"/>
              <a:t>Jeux de cartes à jouer au casino : </a:t>
            </a:r>
          </a:p>
          <a:p>
            <a:pPr marL="0" indent="0">
              <a:buFont typeface="Arial" pitchFamily="34" charset="0"/>
              <a:buNone/>
            </a:pPr>
            <a:r>
              <a:rPr lang="fr-CA" sz="11200" dirty="0"/>
              <a:t>V</a:t>
            </a:r>
            <a:r>
              <a:rPr lang="fr-CA" sz="11200" dirty="0" smtClean="0"/>
              <a:t>ous gagnez facilement si </a:t>
            </a:r>
          </a:p>
          <a:p>
            <a:pPr marL="0" indent="0">
              <a:buFont typeface="Arial" pitchFamily="34" charset="0"/>
              <a:buNone/>
            </a:pPr>
            <a:r>
              <a:rPr lang="fr-CA" sz="11200" dirty="0" smtClean="0"/>
              <a:t>vous connaissez l'ordre des cartes</a:t>
            </a:r>
            <a:r>
              <a:rPr lang="fr-CA" sz="8000" dirty="0" smtClean="0"/>
              <a:t>.</a:t>
            </a:r>
            <a:r>
              <a:rPr lang="en-US" sz="2400" dirty="0" smtClean="0"/>
              <a:t> </a:t>
            </a:r>
            <a:endParaRPr lang="fr-CA" sz="2400" dirty="0"/>
          </a:p>
        </p:txBody>
      </p:sp>
    </p:spTree>
    <p:extLst>
      <p:ext uri="{BB962C8B-B14F-4D97-AF65-F5344CB8AC3E}">
        <p14:creationId xmlns:p14="http://schemas.microsoft.com/office/powerpoint/2010/main" val="41450651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3505" y="-121589"/>
            <a:ext cx="8229600" cy="1143000"/>
          </a:xfrm>
        </p:spPr>
        <p:txBody>
          <a:bodyPr>
            <a:noAutofit/>
          </a:bodyPr>
          <a:lstStyle/>
          <a:p>
            <a:r>
              <a:rPr lang="fr-CA" sz="3200" u="sng" dirty="0"/>
              <a:t>Permutations : Réorganisation de </a:t>
            </a:r>
            <a:r>
              <a:rPr lang="fr-CA" sz="3200" u="sng" dirty="0">
                <a:solidFill>
                  <a:srgbClr val="00B050"/>
                </a:solidFill>
              </a:rPr>
              <a:t>N </a:t>
            </a:r>
            <a:r>
              <a:rPr lang="fr-CA" sz="3200" u="sng" dirty="0"/>
              <a:t>objets</a:t>
            </a:r>
            <a:endParaRPr lang="fr-CA" sz="3200" dirty="0"/>
          </a:p>
        </p:txBody>
      </p:sp>
      <p:sp>
        <p:nvSpPr>
          <p:cNvPr id="3" name="Espace réservé du contenu 2"/>
          <p:cNvSpPr>
            <a:spLocks noGrp="1"/>
          </p:cNvSpPr>
          <p:nvPr>
            <p:ph idx="1"/>
          </p:nvPr>
        </p:nvSpPr>
        <p:spPr>
          <a:xfrm>
            <a:off x="292925" y="838200"/>
            <a:ext cx="4971802" cy="1152525"/>
          </a:xfrm>
        </p:spPr>
        <p:txBody>
          <a:bodyPr>
            <a:normAutofit fontScale="92500"/>
          </a:bodyPr>
          <a:lstStyle/>
          <a:p>
            <a:pPr marL="0" indent="0">
              <a:buNone/>
            </a:pPr>
            <a:r>
              <a:rPr lang="fr-CA" dirty="0" smtClean="0"/>
              <a:t>Organiser des objets est  dans de nombreux domaines :</a:t>
            </a:r>
            <a:endParaRPr lang="fr-C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995285"/>
            <a:ext cx="2809505" cy="3511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561" y="5165405"/>
            <a:ext cx="2113639" cy="16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Espace réservé du contenu 2"/>
          <p:cNvSpPr txBox="1">
            <a:spLocks/>
          </p:cNvSpPr>
          <p:nvPr/>
        </p:nvSpPr>
        <p:spPr>
          <a:xfrm>
            <a:off x="5264727" y="3258406"/>
            <a:ext cx="2667000" cy="8441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CA" sz="2800" dirty="0" smtClean="0"/>
              <a:t>L'ordre que les balles sont coulés, jouer au billard </a:t>
            </a:r>
            <a:r>
              <a:rPr lang="fr-CA" sz="2800" dirty="0" err="1" smtClean="0"/>
              <a:t>americain</a:t>
            </a:r>
            <a:r>
              <a:rPr lang="en-US" sz="2800" dirty="0" smtClean="0"/>
              <a:t> </a:t>
            </a:r>
          </a:p>
          <a:p>
            <a:pPr marL="0" indent="0">
              <a:buFont typeface="Arial" pitchFamily="34" charset="0"/>
              <a:buNone/>
            </a:pPr>
            <a:endParaRPr lang="fr-CA" sz="2800" dirty="0"/>
          </a:p>
        </p:txBody>
      </p:sp>
      <p:sp>
        <p:nvSpPr>
          <p:cNvPr id="10" name="Espace réservé du contenu 2"/>
          <p:cNvSpPr txBox="1">
            <a:spLocks/>
          </p:cNvSpPr>
          <p:nvPr/>
        </p:nvSpPr>
        <p:spPr>
          <a:xfrm>
            <a:off x="5791200" y="5105170"/>
            <a:ext cx="3200400" cy="16925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CA" dirty="0" smtClean="0">
                <a:solidFill>
                  <a:srgbClr val="002060"/>
                </a:solidFill>
              </a:rPr>
              <a:t>L'ordre des </a:t>
            </a:r>
            <a:r>
              <a:rPr lang="fr-CA" dirty="0" err="1" smtClean="0">
                <a:solidFill>
                  <a:srgbClr val="002060"/>
                </a:solidFill>
              </a:rPr>
              <a:t>athletes</a:t>
            </a:r>
            <a:r>
              <a:rPr lang="fr-CA" dirty="0" smtClean="0">
                <a:solidFill>
                  <a:srgbClr val="002060"/>
                </a:solidFill>
              </a:rPr>
              <a:t> dans une concours sportive</a:t>
            </a:r>
            <a:endParaRPr lang="fr-CA" dirty="0"/>
          </a:p>
        </p:txBody>
      </p:sp>
      <p:sp>
        <p:nvSpPr>
          <p:cNvPr id="11" name="Espace réservé du contenu 2"/>
          <p:cNvSpPr txBox="1">
            <a:spLocks/>
          </p:cNvSpPr>
          <p:nvPr/>
        </p:nvSpPr>
        <p:spPr>
          <a:xfrm>
            <a:off x="220684" y="4652866"/>
            <a:ext cx="3894116"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CA" dirty="0" smtClean="0">
                <a:solidFill>
                  <a:srgbClr val="FF0000"/>
                </a:solidFill>
              </a:rPr>
              <a:t>Où les étudiants sont assis en classe</a:t>
            </a:r>
            <a:endParaRPr lang="fr-CA" dirty="0"/>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34" y="1863946"/>
            <a:ext cx="4648200" cy="278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939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324600"/>
            <a:ext cx="685800" cy="427038"/>
          </a:xfrm>
        </p:spPr>
        <p:txBody>
          <a:bodyPr>
            <a:normAutofit fontScale="90000"/>
          </a:bodyPr>
          <a:lstStyle/>
          <a:p>
            <a:r>
              <a:rPr lang="fr-CA" dirty="0" smtClean="0"/>
              <a:t> </a:t>
            </a:r>
            <a:endParaRPr lang="fr-CA" dirty="0"/>
          </a:p>
        </p:txBody>
      </p:sp>
      <p:sp>
        <p:nvSpPr>
          <p:cNvPr id="3" name="Espace réservé du contenu 2"/>
          <p:cNvSpPr>
            <a:spLocks noGrp="1"/>
          </p:cNvSpPr>
          <p:nvPr>
            <p:ph idx="1"/>
          </p:nvPr>
        </p:nvSpPr>
        <p:spPr>
          <a:xfrm>
            <a:off x="7924800" y="6152923"/>
            <a:ext cx="1219200" cy="715963"/>
          </a:xfrm>
        </p:spPr>
        <p:txBody>
          <a:bodyPr/>
          <a:lstStyle/>
          <a:p>
            <a:pPr marL="0" indent="0">
              <a:buNone/>
            </a:pPr>
            <a:r>
              <a:rPr lang="fr-CA" dirty="0"/>
              <a:t> </a:t>
            </a:r>
            <a:endParaRPr lang="fr-CA" dirty="0" smtClean="0"/>
          </a:p>
          <a:p>
            <a:pPr marL="0" indent="0">
              <a:buNone/>
            </a:pPr>
            <a:endParaRPr lang="fr-CA" dirty="0"/>
          </a:p>
        </p:txBody>
      </p:sp>
      <p:sp>
        <p:nvSpPr>
          <p:cNvPr id="4" name="Titre 1"/>
          <p:cNvSpPr txBox="1">
            <a:spLocks/>
          </p:cNvSpPr>
          <p:nvPr/>
        </p:nvSpPr>
        <p:spPr>
          <a:xfrm>
            <a:off x="533400" y="175677"/>
            <a:ext cx="8305800" cy="944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sz="3200" u="sng" dirty="0"/>
              <a:t>Permutations : Réorganisation de </a:t>
            </a:r>
            <a:r>
              <a:rPr lang="fr-CA" sz="3200" u="sng" dirty="0">
                <a:solidFill>
                  <a:srgbClr val="00B050"/>
                </a:solidFill>
              </a:rPr>
              <a:t>N </a:t>
            </a:r>
            <a:r>
              <a:rPr lang="fr-CA" sz="3200" u="sng" dirty="0"/>
              <a:t>objets</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2701" y="2743200"/>
            <a:ext cx="3123074" cy="4004883"/>
          </a:xfrm>
          <a:prstGeom prst="rect">
            <a:avLst/>
          </a:prstGeom>
        </p:spPr>
      </p:pic>
      <p:sp>
        <p:nvSpPr>
          <p:cNvPr id="6" name="Espace réservé du contenu 2"/>
          <p:cNvSpPr txBox="1">
            <a:spLocks/>
          </p:cNvSpPr>
          <p:nvPr/>
        </p:nvSpPr>
        <p:spPr>
          <a:xfrm>
            <a:off x="3581400" y="1143000"/>
            <a:ext cx="5410200" cy="2773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 </a:t>
            </a:r>
            <a:endParaRPr lang="fr-CA" dirty="0"/>
          </a:p>
        </p:txBody>
      </p:sp>
      <p:sp>
        <p:nvSpPr>
          <p:cNvPr id="7" name="Espace réservé du contenu 2"/>
          <p:cNvSpPr txBox="1">
            <a:spLocks/>
          </p:cNvSpPr>
          <p:nvPr/>
        </p:nvSpPr>
        <p:spPr>
          <a:xfrm>
            <a:off x="3581400" y="1143001"/>
            <a:ext cx="19812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fr-CA" sz="2400" dirty="0"/>
          </a:p>
        </p:txBody>
      </p:sp>
      <p:sp>
        <p:nvSpPr>
          <p:cNvPr id="8" name="Espace réservé du contenu 2"/>
          <p:cNvSpPr txBox="1">
            <a:spLocks/>
          </p:cNvSpPr>
          <p:nvPr/>
        </p:nvSpPr>
        <p:spPr>
          <a:xfrm>
            <a:off x="173272" y="1106383"/>
            <a:ext cx="5541728" cy="2246417"/>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 </a:t>
            </a:r>
            <a:r>
              <a:rPr lang="fr-CA" sz="4500" dirty="0" smtClean="0"/>
              <a:t>Dans la théorie de la réorganisation, il n'est pas le type de l'objet qui importe. Nous pouvons étiqueter les objets 1,2,3, …, N dans leur ordre de départ et puis regardez à l'ordre de ces chiffres à la fin.</a:t>
            </a:r>
            <a:endParaRPr lang="en-US" sz="4500" dirty="0" smtClean="0"/>
          </a:p>
        </p:txBody>
      </p:sp>
      <p:sp>
        <p:nvSpPr>
          <p:cNvPr id="9" name="Espace réservé du contenu 2"/>
          <p:cNvSpPr txBox="1">
            <a:spLocks/>
          </p:cNvSpPr>
          <p:nvPr/>
        </p:nvSpPr>
        <p:spPr>
          <a:xfrm>
            <a:off x="227701" y="3200400"/>
            <a:ext cx="5487299" cy="346561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CA" sz="1050" dirty="0" smtClean="0"/>
              <a:t> </a:t>
            </a:r>
            <a:r>
              <a:rPr lang="fr-CA" sz="2000" dirty="0"/>
              <a:t>Il s'agit d'une permutation </a:t>
            </a:r>
            <a:r>
              <a:rPr lang="fr-CA" sz="2000" dirty="0" smtClean="0"/>
              <a:t> </a:t>
            </a:r>
            <a:r>
              <a:rPr lang="el-GR" sz="2000" dirty="0" smtClean="0"/>
              <a:t>σ</a:t>
            </a:r>
            <a:r>
              <a:rPr lang="fr-CA" sz="2000" dirty="0" smtClean="0"/>
              <a:t>:</a:t>
            </a:r>
          </a:p>
          <a:p>
            <a:pPr marL="0" indent="0">
              <a:buNone/>
            </a:pPr>
            <a:endParaRPr lang="fr-CA" sz="2000" dirty="0"/>
          </a:p>
          <a:p>
            <a:pPr marL="0" indent="0">
              <a:buNone/>
            </a:pPr>
            <a:r>
              <a:rPr lang="fr-CA" sz="2000" dirty="0" smtClean="0"/>
              <a:t>L'objet </a:t>
            </a:r>
            <a:r>
              <a:rPr lang="fr-CA" sz="2000" dirty="0"/>
              <a:t>en position 1 se déplace à</a:t>
            </a:r>
            <a:r>
              <a:rPr lang="fr-CA" sz="2000" dirty="0" smtClean="0"/>
              <a:t> </a:t>
            </a:r>
            <a:r>
              <a:rPr lang="fr-CA" sz="2000" dirty="0"/>
              <a:t>la position </a:t>
            </a:r>
            <a:r>
              <a:rPr lang="el-GR" sz="2000" dirty="0" smtClean="0"/>
              <a:t>σ</a:t>
            </a:r>
            <a:r>
              <a:rPr lang="fr-CA" sz="2000" dirty="0" smtClean="0"/>
              <a:t>(1)</a:t>
            </a:r>
          </a:p>
          <a:p>
            <a:pPr marL="0" indent="0">
              <a:buNone/>
            </a:pPr>
            <a:r>
              <a:rPr lang="fr-CA" sz="2000" dirty="0"/>
              <a:t>L'objet en position </a:t>
            </a:r>
            <a:r>
              <a:rPr lang="fr-CA" sz="2000" dirty="0" smtClean="0"/>
              <a:t>2 </a:t>
            </a:r>
            <a:r>
              <a:rPr lang="fr-CA" sz="2000" dirty="0"/>
              <a:t>se déplace à la position </a:t>
            </a:r>
            <a:r>
              <a:rPr lang="el-GR" sz="2000" dirty="0" smtClean="0"/>
              <a:t>σ</a:t>
            </a:r>
            <a:r>
              <a:rPr lang="fr-CA" sz="2000" dirty="0" smtClean="0"/>
              <a:t>(2)</a:t>
            </a:r>
          </a:p>
          <a:p>
            <a:pPr marL="0" indent="0">
              <a:buNone/>
            </a:pPr>
            <a:r>
              <a:rPr lang="fr-CA" sz="2000" dirty="0"/>
              <a:t> </a:t>
            </a:r>
            <a:r>
              <a:rPr lang="fr-CA" sz="2000" dirty="0" smtClean="0"/>
              <a:t>   ……</a:t>
            </a:r>
          </a:p>
          <a:p>
            <a:pPr marL="0" indent="0">
              <a:buNone/>
            </a:pPr>
            <a:r>
              <a:rPr lang="fr-CA" sz="2000" dirty="0"/>
              <a:t>L'objet en position </a:t>
            </a:r>
            <a:r>
              <a:rPr lang="fr-CA" sz="2000" dirty="0" smtClean="0"/>
              <a:t>N </a:t>
            </a:r>
            <a:r>
              <a:rPr lang="fr-CA" sz="2000" dirty="0"/>
              <a:t>se déplace à la position </a:t>
            </a:r>
            <a:r>
              <a:rPr lang="el-GR" sz="2000" dirty="0" smtClean="0"/>
              <a:t>σ</a:t>
            </a:r>
            <a:r>
              <a:rPr lang="fr-CA" sz="2000" dirty="0" smtClean="0"/>
              <a:t>(N)</a:t>
            </a:r>
            <a:endParaRPr lang="fr-CA" sz="2000" dirty="0"/>
          </a:p>
          <a:p>
            <a:pPr marL="0" indent="0">
              <a:buNone/>
            </a:pPr>
            <a:endParaRPr lang="fr-CA" sz="2000" dirty="0"/>
          </a:p>
          <a:p>
            <a:pPr marL="0" indent="0">
              <a:buNone/>
            </a:pPr>
            <a:r>
              <a:rPr lang="fr-CA" sz="2000" dirty="0" smtClean="0"/>
              <a:t>Alors </a:t>
            </a:r>
            <a:r>
              <a:rPr lang="fr-CA" sz="2000" dirty="0"/>
              <a:t>les numéros </a:t>
            </a:r>
            <a:r>
              <a:rPr lang="fr-CA" sz="2000" dirty="0" smtClean="0"/>
              <a:t> </a:t>
            </a:r>
            <a:r>
              <a:rPr lang="el-GR" sz="2000" dirty="0" smtClean="0"/>
              <a:t>σ</a:t>
            </a:r>
            <a:r>
              <a:rPr lang="fr-CA" sz="2000" dirty="0"/>
              <a:t>(1</a:t>
            </a:r>
            <a:r>
              <a:rPr lang="fr-CA" sz="2000" dirty="0" smtClean="0"/>
              <a:t>), </a:t>
            </a:r>
            <a:r>
              <a:rPr lang="el-GR" sz="2000" dirty="0"/>
              <a:t>σ</a:t>
            </a:r>
            <a:r>
              <a:rPr lang="fr-CA" sz="2000" dirty="0" smtClean="0"/>
              <a:t>(2), …, </a:t>
            </a:r>
            <a:r>
              <a:rPr lang="el-GR" sz="2000" dirty="0"/>
              <a:t>σ</a:t>
            </a:r>
            <a:r>
              <a:rPr lang="fr-CA" sz="2000" dirty="0" smtClean="0"/>
              <a:t>(N) </a:t>
            </a:r>
            <a:r>
              <a:rPr lang="fr-CA" sz="2000" dirty="0"/>
              <a:t>est un réorganisation</a:t>
            </a:r>
            <a:r>
              <a:rPr lang="fr-CA" sz="2000" dirty="0" smtClean="0"/>
              <a:t> </a:t>
            </a:r>
            <a:r>
              <a:rPr lang="fr-CA" sz="2000" dirty="0"/>
              <a:t>des numéros</a:t>
            </a:r>
            <a:r>
              <a:rPr lang="fr-CA" sz="2000" dirty="0" smtClean="0"/>
              <a:t> 1, 2, …, N.</a:t>
            </a:r>
          </a:p>
        </p:txBody>
      </p:sp>
      <p:sp>
        <p:nvSpPr>
          <p:cNvPr id="10" name="Espace réservé du contenu 2"/>
          <p:cNvSpPr txBox="1">
            <a:spLocks/>
          </p:cNvSpPr>
          <p:nvPr/>
        </p:nvSpPr>
        <p:spPr>
          <a:xfrm>
            <a:off x="5828850" y="851065"/>
            <a:ext cx="3410197" cy="205740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CA" dirty="0" err="1" smtClean="0"/>
              <a:t>Persi</a:t>
            </a:r>
            <a:r>
              <a:rPr lang="fr-CA" dirty="0" smtClean="0"/>
              <a:t> </a:t>
            </a:r>
            <a:r>
              <a:rPr lang="fr-CA" dirty="0" err="1" smtClean="0"/>
              <a:t>Diaconis</a:t>
            </a:r>
            <a:r>
              <a:rPr lang="fr-CA" dirty="0" smtClean="0"/>
              <a:t> a quitté la maison à 14 de voyager avec légende magique de carte </a:t>
            </a:r>
            <a:r>
              <a:rPr lang="fr-CA" dirty="0" err="1" smtClean="0"/>
              <a:t>Dai</a:t>
            </a:r>
            <a:r>
              <a:rPr lang="fr-CA" dirty="0" smtClean="0"/>
              <a:t> Vernon, divertissant sur les navires de croisière. </a:t>
            </a:r>
            <a:r>
              <a:rPr lang="fr-CA" dirty="0" err="1" smtClean="0"/>
              <a:t>Diaconis</a:t>
            </a:r>
            <a:r>
              <a:rPr lang="fr-CA" dirty="0" smtClean="0"/>
              <a:t> a commencé à créer ses propres tours des cartes basés sur les mathématiques. Découvert par Martin Gardner, il a commencé à l'Université à 24, obtenir un doctorat à 29 et est maintenant professeur de Statistique mathématique à </a:t>
            </a:r>
            <a:r>
              <a:rPr lang="fr-CA" dirty="0" err="1" smtClean="0"/>
              <a:t>Stanford</a:t>
            </a:r>
            <a:r>
              <a:rPr lang="fr-CA" dirty="0" smtClean="0"/>
              <a:t>.</a:t>
            </a:r>
            <a:endParaRPr lang="en-US" sz="1400" dirty="0"/>
          </a:p>
        </p:txBody>
      </p:sp>
    </p:spTree>
    <p:extLst>
      <p:ext uri="{BB962C8B-B14F-4D97-AF65-F5344CB8AC3E}">
        <p14:creationId xmlns:p14="http://schemas.microsoft.com/office/powerpoint/2010/main" val="3159761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28600"/>
            <a:ext cx="8229600" cy="792162"/>
          </a:xfrm>
        </p:spPr>
        <p:txBody>
          <a:bodyPr>
            <a:noAutofit/>
          </a:bodyPr>
          <a:lstStyle/>
          <a:p>
            <a:r>
              <a:rPr lang="fr-CA" sz="3200" u="sng" dirty="0"/>
              <a:t>Permutations : Réorganisation de </a:t>
            </a:r>
            <a:r>
              <a:rPr lang="fr-CA" sz="3200" u="sng" dirty="0">
                <a:solidFill>
                  <a:srgbClr val="00B050"/>
                </a:solidFill>
              </a:rPr>
              <a:t>N </a:t>
            </a:r>
            <a:r>
              <a:rPr lang="fr-CA" sz="3200" u="sng" dirty="0"/>
              <a:t>objets</a:t>
            </a:r>
            <a:endParaRPr lang="fr-CA" sz="3200" dirty="0"/>
          </a:p>
        </p:txBody>
      </p:sp>
      <p:sp>
        <p:nvSpPr>
          <p:cNvPr id="3" name="Espace réservé du contenu 2"/>
          <p:cNvSpPr>
            <a:spLocks noGrp="1"/>
          </p:cNvSpPr>
          <p:nvPr>
            <p:ph idx="1"/>
          </p:nvPr>
        </p:nvSpPr>
        <p:spPr/>
        <p:txBody>
          <a:bodyPr/>
          <a:lstStyle/>
          <a:p>
            <a:pPr marL="0" indent="0">
              <a:buNone/>
            </a:pPr>
            <a:r>
              <a:rPr lang="en-US" dirty="0" err="1" smtClean="0"/>
              <a:t>Exemple</a:t>
            </a:r>
            <a:r>
              <a:rPr lang="en-US" dirty="0"/>
              <a:t>, N=2: </a:t>
            </a:r>
            <a:r>
              <a:rPr lang="en-US" dirty="0" smtClean="0"/>
              <a:t> Les </a:t>
            </a:r>
            <a:r>
              <a:rPr lang="en-US" dirty="0" err="1" smtClean="0"/>
              <a:t>possibilités</a:t>
            </a:r>
            <a:endParaRPr lang="en-US" dirty="0" smtClean="0"/>
          </a:p>
          <a:p>
            <a:pPr marL="0" indent="0">
              <a:buNone/>
            </a:pPr>
            <a:endParaRPr lang="en-US" dirty="0" smtClean="0"/>
          </a:p>
          <a:p>
            <a:pPr marL="0" indent="0">
              <a:buNone/>
            </a:pPr>
            <a:r>
              <a:rPr lang="en-US" dirty="0"/>
              <a:t> </a:t>
            </a:r>
            <a:r>
              <a:rPr lang="en-US" dirty="0" smtClean="0"/>
              <a:t> </a:t>
            </a:r>
            <a:r>
              <a:rPr lang="en-US" dirty="0" smtClean="0"/>
              <a:t>1</a:t>
            </a:r>
            <a:r>
              <a:rPr lang="en-US" dirty="0" smtClean="0"/>
              <a:t>→ </a:t>
            </a:r>
            <a:r>
              <a:rPr lang="en-US" dirty="0"/>
              <a:t>1 </a:t>
            </a:r>
            <a:r>
              <a:rPr lang="en-US" dirty="0" smtClean="0"/>
              <a:t>et </a:t>
            </a:r>
            <a:r>
              <a:rPr lang="en-US" dirty="0" smtClean="0"/>
              <a:t>2</a:t>
            </a:r>
            <a:r>
              <a:rPr lang="en-US" dirty="0"/>
              <a:t> → </a:t>
            </a:r>
            <a:r>
              <a:rPr lang="en-US" dirty="0" smtClean="0"/>
              <a:t>2</a:t>
            </a:r>
            <a:r>
              <a:rPr lang="en-US" dirty="0"/>
              <a:t>,  </a:t>
            </a:r>
            <a:r>
              <a:rPr lang="en-US" dirty="0" err="1" smtClean="0"/>
              <a:t>l’identité</a:t>
            </a:r>
            <a:r>
              <a:rPr lang="en-US" dirty="0" smtClean="0"/>
              <a:t>; </a:t>
            </a:r>
          </a:p>
          <a:p>
            <a:pPr marL="0" indent="0">
              <a:buNone/>
            </a:pPr>
            <a:r>
              <a:rPr lang="en-US" dirty="0" smtClean="0"/>
              <a:t>                       </a:t>
            </a:r>
            <a:r>
              <a:rPr lang="en-US" dirty="0" err="1" smtClean="0"/>
              <a:t>ou</a:t>
            </a:r>
            <a:r>
              <a:rPr lang="en-US" dirty="0" smtClean="0"/>
              <a:t> </a:t>
            </a:r>
          </a:p>
          <a:p>
            <a:pPr marL="0" indent="0">
              <a:buNone/>
            </a:pPr>
            <a:r>
              <a:rPr lang="en-US" dirty="0"/>
              <a:t> </a:t>
            </a:r>
            <a:r>
              <a:rPr lang="en-US" dirty="0" smtClean="0"/>
              <a:t> </a:t>
            </a:r>
            <a:r>
              <a:rPr lang="en-US" dirty="0" smtClean="0"/>
              <a:t>1 </a:t>
            </a:r>
            <a:r>
              <a:rPr lang="en-US" dirty="0"/>
              <a:t>→</a:t>
            </a:r>
            <a:r>
              <a:rPr lang="en-US" dirty="0" smtClean="0"/>
              <a:t> </a:t>
            </a:r>
            <a:r>
              <a:rPr lang="en-US" dirty="0"/>
              <a:t>2 </a:t>
            </a:r>
            <a:r>
              <a:rPr lang="en-US" dirty="0" smtClean="0"/>
              <a:t>et </a:t>
            </a:r>
            <a:r>
              <a:rPr lang="en-US" dirty="0" smtClean="0"/>
              <a:t>2</a:t>
            </a:r>
            <a:r>
              <a:rPr lang="en-US" dirty="0"/>
              <a:t> →</a:t>
            </a:r>
            <a:r>
              <a:rPr lang="en-US" dirty="0" smtClean="0"/>
              <a:t> </a:t>
            </a:r>
            <a:r>
              <a:rPr lang="en-US" dirty="0" smtClean="0"/>
              <a:t>1, </a:t>
            </a:r>
          </a:p>
          <a:p>
            <a:pPr marL="0" indent="0">
              <a:buNone/>
            </a:pPr>
            <a:r>
              <a:rPr lang="en-US" dirty="0"/>
              <a:t> </a:t>
            </a:r>
            <a:r>
              <a:rPr lang="en-US" dirty="0" smtClean="0"/>
              <a:t>        </a:t>
            </a:r>
            <a:r>
              <a:rPr lang="fr-CA" dirty="0" smtClean="0"/>
              <a:t>qui nous pouvons représenter comme</a:t>
            </a:r>
            <a:endParaRPr lang="en-US" dirty="0" smtClean="0"/>
          </a:p>
          <a:p>
            <a:pPr marL="0" indent="0">
              <a:buNone/>
            </a:pPr>
            <a:r>
              <a:rPr lang="en-US" dirty="0"/>
              <a:t> </a:t>
            </a:r>
            <a:r>
              <a:rPr lang="en-US" dirty="0" smtClean="0"/>
              <a:t>                        </a:t>
            </a:r>
            <a:r>
              <a:rPr lang="en-US" dirty="0" smtClean="0"/>
              <a:t>1 </a:t>
            </a:r>
            <a:r>
              <a:rPr lang="en-US" dirty="0"/>
              <a:t>→</a:t>
            </a:r>
            <a:r>
              <a:rPr lang="en-US" dirty="0" smtClean="0"/>
              <a:t> 2</a:t>
            </a:r>
            <a:r>
              <a:rPr lang="en-US" dirty="0"/>
              <a:t> →</a:t>
            </a:r>
            <a:r>
              <a:rPr lang="en-US" dirty="0" smtClean="0"/>
              <a:t> </a:t>
            </a:r>
            <a:r>
              <a:rPr lang="en-US" dirty="0"/>
              <a:t>1 </a:t>
            </a:r>
            <a:r>
              <a:rPr lang="en-US" dirty="0" smtClean="0"/>
              <a:t>     </a:t>
            </a:r>
            <a:r>
              <a:rPr lang="en-US" dirty="0" err="1" smtClean="0"/>
              <a:t>ou</a:t>
            </a:r>
            <a:r>
              <a:rPr lang="en-US" dirty="0" smtClean="0"/>
              <a:t>       1</a:t>
            </a:r>
            <a:r>
              <a:rPr lang="en-US" dirty="0" smtClean="0"/>
              <a:t>↔ </a:t>
            </a:r>
            <a:r>
              <a:rPr lang="en-US" dirty="0"/>
              <a:t>2.</a:t>
            </a:r>
            <a:endParaRPr lang="fr-CA" dirty="0"/>
          </a:p>
        </p:txBody>
      </p:sp>
    </p:spTree>
    <p:extLst>
      <p:ext uri="{BB962C8B-B14F-4D97-AF65-F5344CB8AC3E}">
        <p14:creationId xmlns:p14="http://schemas.microsoft.com/office/powerpoint/2010/main" val="3237733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9896"/>
            <a:ext cx="8229600" cy="1143000"/>
          </a:xfrm>
        </p:spPr>
        <p:txBody>
          <a:bodyPr/>
          <a:lstStyle/>
          <a:p>
            <a:r>
              <a:rPr lang="fr-CA" dirty="0" smtClean="0"/>
              <a:t>Toutes </a:t>
            </a:r>
            <a:r>
              <a:rPr lang="fr-CA" dirty="0"/>
              <a:t>les permutations possible </a:t>
            </a:r>
            <a:endParaRPr lang="fr-CA" dirty="0"/>
          </a:p>
        </p:txBody>
      </p:sp>
      <p:sp>
        <p:nvSpPr>
          <p:cNvPr id="3" name="Espace réservé du contenu 2"/>
          <p:cNvSpPr>
            <a:spLocks noGrp="1"/>
          </p:cNvSpPr>
          <p:nvPr>
            <p:ph sz="half" idx="1"/>
          </p:nvPr>
        </p:nvSpPr>
        <p:spPr>
          <a:xfrm>
            <a:off x="457200" y="1066800"/>
            <a:ext cx="4038600" cy="5668963"/>
          </a:xfrm>
        </p:spPr>
        <p:txBody>
          <a:bodyPr>
            <a:noAutofit/>
          </a:bodyPr>
          <a:lstStyle/>
          <a:p>
            <a:pPr marL="0" indent="0">
              <a:buNone/>
            </a:pPr>
            <a:r>
              <a:rPr lang="en-US" sz="1600" dirty="0" smtClean="0"/>
              <a:t>N=2</a:t>
            </a:r>
            <a:r>
              <a:rPr lang="en-US" sz="1600" dirty="0"/>
              <a:t>: </a:t>
            </a:r>
            <a:r>
              <a:rPr lang="en-US" sz="1600" dirty="0"/>
              <a:t>Les </a:t>
            </a:r>
            <a:r>
              <a:rPr lang="en-US" sz="1600" dirty="0" err="1"/>
              <a:t>possibilités</a:t>
            </a:r>
            <a:r>
              <a:rPr lang="en-US" sz="1600" dirty="0"/>
              <a:t> </a:t>
            </a:r>
            <a:endParaRPr lang="en-US" sz="1600" dirty="0" smtClean="0"/>
          </a:p>
          <a:p>
            <a:pPr marL="0" indent="0">
              <a:buNone/>
            </a:pPr>
            <a:r>
              <a:rPr lang="en-US" sz="1600" dirty="0" smtClean="0"/>
              <a:t>1 </a:t>
            </a:r>
            <a:r>
              <a:rPr lang="en-US" sz="1600" dirty="0"/>
              <a:t>↔ 1 </a:t>
            </a:r>
            <a:r>
              <a:rPr lang="en-US" sz="1600" dirty="0" smtClean="0"/>
              <a:t>et </a:t>
            </a:r>
            <a:r>
              <a:rPr lang="en-US" sz="1600" dirty="0"/>
              <a:t>2 ↔ 2, </a:t>
            </a:r>
            <a:r>
              <a:rPr lang="en-US" sz="1600" dirty="0"/>
              <a:t>’</a:t>
            </a:r>
            <a:r>
              <a:rPr lang="en-US" sz="1600" dirty="0" err="1"/>
              <a:t>identité</a:t>
            </a:r>
            <a:r>
              <a:rPr lang="en-US" sz="1600" dirty="0"/>
              <a:t>; </a:t>
            </a:r>
            <a:endParaRPr lang="en-US" sz="1600" dirty="0" smtClean="0"/>
          </a:p>
          <a:p>
            <a:pPr marL="0" indent="0">
              <a:buNone/>
            </a:pPr>
            <a:r>
              <a:rPr lang="en-US" sz="1600" dirty="0" smtClean="0"/>
              <a:t>                          </a:t>
            </a:r>
            <a:r>
              <a:rPr lang="en-US" sz="1600" dirty="0" err="1" smtClean="0"/>
              <a:t>ou</a:t>
            </a:r>
            <a:endParaRPr lang="en-US" sz="1600" dirty="0" smtClean="0"/>
          </a:p>
          <a:p>
            <a:r>
              <a:rPr lang="en-US" sz="1600" dirty="0" smtClean="0"/>
              <a:t>        1 </a:t>
            </a:r>
            <a:r>
              <a:rPr lang="en-US" sz="1600" dirty="0"/>
              <a:t>→ 2 </a:t>
            </a:r>
            <a:r>
              <a:rPr lang="en-US" sz="1600" dirty="0" smtClean="0"/>
              <a:t>et </a:t>
            </a:r>
            <a:r>
              <a:rPr lang="en-US" sz="1600" dirty="0"/>
              <a:t>2 → 1 </a:t>
            </a:r>
            <a:endParaRPr lang="en-US" sz="1600" dirty="0" smtClean="0"/>
          </a:p>
          <a:p>
            <a:pPr marL="0" indent="0">
              <a:buNone/>
            </a:pPr>
            <a:r>
              <a:rPr lang="fr-CA" sz="1600" dirty="0"/>
              <a:t>qui nous pouvons représenter </a:t>
            </a:r>
            <a:r>
              <a:rPr lang="fr-CA" sz="1600" dirty="0" smtClean="0"/>
              <a:t>comme</a:t>
            </a:r>
          </a:p>
          <a:p>
            <a:pPr marL="0" indent="0">
              <a:buNone/>
            </a:pPr>
            <a:r>
              <a:rPr lang="en-US" sz="1600" dirty="0" smtClean="0"/>
              <a:t>             1 </a:t>
            </a:r>
            <a:r>
              <a:rPr lang="en-US" sz="1600" dirty="0"/>
              <a:t>→ 2 → 1 or 1 ↔ 2.</a:t>
            </a:r>
          </a:p>
          <a:p>
            <a:pPr marL="0" indent="0">
              <a:buNone/>
            </a:pPr>
            <a:r>
              <a:rPr lang="en-US" sz="1600" dirty="0" smtClean="0"/>
              <a:t>--------------------------------------------------------------N=3</a:t>
            </a:r>
            <a:r>
              <a:rPr lang="en-US" sz="1600" dirty="0"/>
              <a:t>: </a:t>
            </a:r>
            <a:r>
              <a:rPr lang="en-US" sz="1600" dirty="0" smtClean="0"/>
              <a:t> Six  </a:t>
            </a:r>
            <a:r>
              <a:rPr lang="en-US" sz="1600" dirty="0"/>
              <a:t>permutations</a:t>
            </a:r>
            <a:r>
              <a:rPr lang="en-US" sz="1600" dirty="0" smtClean="0"/>
              <a:t>:</a:t>
            </a:r>
            <a:endParaRPr lang="en-US" sz="1600" dirty="0"/>
          </a:p>
          <a:p>
            <a:r>
              <a:rPr lang="en-US" sz="1600" dirty="0" smtClean="0"/>
              <a:t>1 </a:t>
            </a:r>
            <a:r>
              <a:rPr lang="en-US" sz="1600" dirty="0"/>
              <a:t>↔ 1, 2 ↔ 2,  3 ↔ 3</a:t>
            </a:r>
          </a:p>
          <a:p>
            <a:endParaRPr lang="en-US" sz="1600" dirty="0"/>
          </a:p>
          <a:p>
            <a:r>
              <a:rPr lang="en-US" sz="1600" dirty="0" smtClean="0"/>
              <a:t>1 </a:t>
            </a:r>
            <a:r>
              <a:rPr lang="en-US" sz="1600" dirty="0"/>
              <a:t>→ 2 → 3 → 1</a:t>
            </a:r>
          </a:p>
          <a:p>
            <a:endParaRPr lang="en-US" sz="1600" dirty="0"/>
          </a:p>
          <a:p>
            <a:r>
              <a:rPr lang="en-US" sz="1600" dirty="0" smtClean="0"/>
              <a:t> </a:t>
            </a:r>
            <a:r>
              <a:rPr lang="en-US" sz="1600" dirty="0"/>
              <a:t>1 → 3 → 2 → 1</a:t>
            </a:r>
          </a:p>
          <a:p>
            <a:endParaRPr lang="en-US" sz="1600" dirty="0"/>
          </a:p>
          <a:p>
            <a:r>
              <a:rPr lang="en-US" sz="1600" dirty="0" smtClean="0"/>
              <a:t> </a:t>
            </a:r>
            <a:r>
              <a:rPr lang="en-US" sz="1600" dirty="0"/>
              <a:t>1 ↔ 1,  2 ↔ 3</a:t>
            </a:r>
          </a:p>
          <a:p>
            <a:endParaRPr lang="en-US" sz="1600" dirty="0"/>
          </a:p>
          <a:p>
            <a:r>
              <a:rPr lang="en-US" sz="1600" dirty="0" smtClean="0"/>
              <a:t> </a:t>
            </a:r>
            <a:r>
              <a:rPr lang="en-US" sz="1600" dirty="0"/>
              <a:t>2 ↔ 2, 1 ↔ 3</a:t>
            </a:r>
          </a:p>
          <a:p>
            <a:endParaRPr lang="en-US" sz="1600" dirty="0"/>
          </a:p>
          <a:p>
            <a:r>
              <a:rPr lang="en-US" sz="1600" dirty="0" smtClean="0"/>
              <a:t> </a:t>
            </a:r>
            <a:r>
              <a:rPr lang="en-US" sz="1600" dirty="0"/>
              <a:t>3 ↔ 3,  1 ↔ 2</a:t>
            </a:r>
          </a:p>
          <a:p>
            <a:endParaRPr lang="fr-CA" sz="1600" dirty="0"/>
          </a:p>
        </p:txBody>
      </p:sp>
      <p:sp>
        <p:nvSpPr>
          <p:cNvPr id="4" name="Espace réservé du contenu 3"/>
          <p:cNvSpPr>
            <a:spLocks noGrp="1"/>
          </p:cNvSpPr>
          <p:nvPr>
            <p:ph sz="half" idx="2"/>
          </p:nvPr>
        </p:nvSpPr>
        <p:spPr/>
        <p:txBody>
          <a:bodyPr>
            <a:normAutofit fontScale="55000" lnSpcReduction="20000"/>
          </a:bodyPr>
          <a:lstStyle/>
          <a:p>
            <a:endParaRPr lang="fr-CA" dirty="0"/>
          </a:p>
        </p:txBody>
      </p:sp>
    </p:spTree>
    <p:extLst>
      <p:ext uri="{BB962C8B-B14F-4D97-AF65-F5344CB8AC3E}">
        <p14:creationId xmlns:p14="http://schemas.microsoft.com/office/powerpoint/2010/main" val="41942984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28600"/>
            <a:ext cx="8229600" cy="1143000"/>
          </a:xfrm>
        </p:spPr>
        <p:txBody>
          <a:bodyPr/>
          <a:lstStyle/>
          <a:p>
            <a:r>
              <a:rPr lang="fr-CA" dirty="0" smtClean="0"/>
              <a:t>Permutations divisez en cycles</a:t>
            </a:r>
            <a:endParaRPr lang="fr-CA" dirty="0"/>
          </a:p>
        </p:txBody>
      </p:sp>
      <p:sp>
        <p:nvSpPr>
          <p:cNvPr id="5" name="Espace réservé du contenu 2"/>
          <p:cNvSpPr txBox="1">
            <a:spLocks/>
          </p:cNvSpPr>
          <p:nvPr/>
        </p:nvSpPr>
        <p:spPr>
          <a:xfrm>
            <a:off x="416626" y="1065810"/>
            <a:ext cx="4038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1600" dirty="0"/>
              <a:t>N=2: Les </a:t>
            </a:r>
            <a:r>
              <a:rPr lang="en-US" sz="1600" dirty="0" err="1"/>
              <a:t>possibilités</a:t>
            </a:r>
            <a:r>
              <a:rPr lang="en-US" sz="1600" dirty="0"/>
              <a:t> </a:t>
            </a:r>
          </a:p>
          <a:p>
            <a:pPr marL="0" indent="0">
              <a:buNone/>
            </a:pPr>
            <a:r>
              <a:rPr lang="en-US" sz="1600" dirty="0"/>
              <a:t>1 ↔ 1 et 2 ↔ 2, ’</a:t>
            </a:r>
            <a:r>
              <a:rPr lang="en-US" sz="1600" dirty="0" err="1"/>
              <a:t>identité</a:t>
            </a:r>
            <a:r>
              <a:rPr lang="en-US" sz="1600" dirty="0"/>
              <a:t>; </a:t>
            </a:r>
          </a:p>
          <a:p>
            <a:pPr marL="0" indent="0">
              <a:buNone/>
            </a:pPr>
            <a:r>
              <a:rPr lang="en-US" sz="1600" dirty="0"/>
              <a:t>                          </a:t>
            </a:r>
            <a:r>
              <a:rPr lang="en-US" sz="1600" dirty="0" err="1"/>
              <a:t>ou</a:t>
            </a:r>
            <a:endParaRPr lang="en-US" sz="1600" dirty="0"/>
          </a:p>
          <a:p>
            <a:r>
              <a:rPr lang="en-US" sz="1600" dirty="0"/>
              <a:t>        1 → 2 et 2 → 1 </a:t>
            </a:r>
          </a:p>
          <a:p>
            <a:pPr marL="0" indent="0">
              <a:buNone/>
            </a:pPr>
            <a:r>
              <a:rPr lang="fr-CA" sz="1600" dirty="0"/>
              <a:t>qui nous pouvons représenter comme</a:t>
            </a:r>
          </a:p>
          <a:p>
            <a:pPr marL="0" indent="0">
              <a:buNone/>
            </a:pPr>
            <a:r>
              <a:rPr lang="en-US" sz="1600" dirty="0"/>
              <a:t>             1 → 2 → 1 or 1 ↔ 2.</a:t>
            </a:r>
          </a:p>
          <a:p>
            <a:pPr marL="0" indent="0">
              <a:buNone/>
            </a:pPr>
            <a:r>
              <a:rPr lang="en-US" sz="1600" dirty="0"/>
              <a:t>--------------------------------------------------------------N=3:  Six  permutations:</a:t>
            </a:r>
          </a:p>
          <a:p>
            <a:r>
              <a:rPr lang="en-US" sz="1600" dirty="0"/>
              <a:t>1 ↔ 1, 2 ↔ 2,  3 ↔ 3</a:t>
            </a:r>
          </a:p>
          <a:p>
            <a:endParaRPr lang="en-US" sz="1600" dirty="0"/>
          </a:p>
          <a:p>
            <a:r>
              <a:rPr lang="en-US" sz="1600" dirty="0"/>
              <a:t>1 → 2 → 3 → 1</a:t>
            </a:r>
          </a:p>
          <a:p>
            <a:endParaRPr lang="en-US" sz="1600" dirty="0"/>
          </a:p>
          <a:p>
            <a:r>
              <a:rPr lang="en-US" sz="1600" dirty="0"/>
              <a:t> 1 → 3 → 2 → 1</a:t>
            </a:r>
          </a:p>
          <a:p>
            <a:endParaRPr lang="en-US" sz="1600" dirty="0"/>
          </a:p>
          <a:p>
            <a:r>
              <a:rPr lang="en-US" sz="1600" dirty="0"/>
              <a:t> 1 ↔ 1,  2 ↔ 3</a:t>
            </a:r>
          </a:p>
          <a:p>
            <a:endParaRPr lang="en-US" sz="1600" dirty="0"/>
          </a:p>
          <a:p>
            <a:r>
              <a:rPr lang="en-US" sz="1600" dirty="0"/>
              <a:t> 2 ↔ 2, 1 ↔ 3</a:t>
            </a:r>
          </a:p>
          <a:p>
            <a:endParaRPr lang="en-US" sz="1600" dirty="0"/>
          </a:p>
          <a:p>
            <a:r>
              <a:rPr lang="en-US" sz="1600" dirty="0"/>
              <a:t> 3 ↔ 3,  1 ↔ 2</a:t>
            </a:r>
          </a:p>
          <a:p>
            <a:endParaRPr lang="fr-CA" sz="1600" dirty="0"/>
          </a:p>
        </p:txBody>
      </p:sp>
      <p:sp>
        <p:nvSpPr>
          <p:cNvPr id="7" name="Rectangle 6"/>
          <p:cNvSpPr/>
          <p:nvPr/>
        </p:nvSpPr>
        <p:spPr>
          <a:xfrm>
            <a:off x="4419600" y="1112322"/>
            <a:ext cx="4572000" cy="5632311"/>
          </a:xfrm>
          <a:prstGeom prst="rect">
            <a:avLst/>
          </a:prstGeom>
        </p:spPr>
        <p:txBody>
          <a:bodyPr>
            <a:spAutoFit/>
          </a:bodyPr>
          <a:lstStyle/>
          <a:p>
            <a:r>
              <a:rPr lang="en-US" dirty="0"/>
              <a:t>N=2:  </a:t>
            </a:r>
            <a:r>
              <a:rPr lang="en-US" dirty="0" err="1" smtClean="0"/>
              <a:t>Deux</a:t>
            </a:r>
            <a:r>
              <a:rPr lang="en-US" dirty="0" smtClean="0"/>
              <a:t>  permutations</a:t>
            </a:r>
            <a:endParaRPr lang="en-US" dirty="0"/>
          </a:p>
          <a:p>
            <a:r>
              <a:rPr lang="en-US" dirty="0" smtClean="0"/>
              <a:t>                     (1)   (2)</a:t>
            </a:r>
            <a:endParaRPr lang="en-US" dirty="0"/>
          </a:p>
          <a:p>
            <a:r>
              <a:rPr lang="en-US" dirty="0"/>
              <a:t>                          or</a:t>
            </a:r>
          </a:p>
          <a:p>
            <a:r>
              <a:rPr lang="en-US" dirty="0"/>
              <a:t>        </a:t>
            </a:r>
            <a:r>
              <a:rPr lang="en-US" dirty="0" smtClean="0"/>
              <a:t>                (1  2)</a:t>
            </a:r>
            <a:endParaRPr lang="en-US" dirty="0"/>
          </a:p>
          <a:p>
            <a:r>
              <a:rPr lang="en-US" dirty="0" smtClean="0"/>
              <a:t> </a:t>
            </a:r>
          </a:p>
          <a:p>
            <a:endParaRPr lang="en-US" dirty="0"/>
          </a:p>
          <a:p>
            <a:r>
              <a:rPr lang="en-US" dirty="0"/>
              <a:t>--------------------------------------------------------------N=3: Six  permutations:</a:t>
            </a:r>
          </a:p>
          <a:p>
            <a:r>
              <a:rPr lang="en-US" dirty="0" smtClean="0"/>
              <a:t>                      (1)  (2)  (3)</a:t>
            </a:r>
            <a:endParaRPr lang="en-US" dirty="0"/>
          </a:p>
          <a:p>
            <a:endParaRPr lang="en-US" dirty="0"/>
          </a:p>
          <a:p>
            <a:r>
              <a:rPr lang="en-US" dirty="0" smtClean="0"/>
              <a:t>                        (1  2  3)</a:t>
            </a:r>
            <a:endParaRPr lang="en-US" dirty="0"/>
          </a:p>
          <a:p>
            <a:endParaRPr lang="en-US" dirty="0"/>
          </a:p>
          <a:p>
            <a:r>
              <a:rPr lang="en-US" dirty="0"/>
              <a:t> </a:t>
            </a:r>
            <a:r>
              <a:rPr lang="en-US" dirty="0" smtClean="0"/>
              <a:t>                       (1  3  2)</a:t>
            </a:r>
            <a:endParaRPr lang="en-US" dirty="0"/>
          </a:p>
          <a:p>
            <a:endParaRPr lang="en-US" dirty="0"/>
          </a:p>
          <a:p>
            <a:r>
              <a:rPr lang="en-US" dirty="0"/>
              <a:t> </a:t>
            </a:r>
            <a:r>
              <a:rPr lang="en-US" dirty="0" smtClean="0"/>
              <a:t>                    (1)   (2  3)</a:t>
            </a:r>
            <a:endParaRPr lang="en-US" dirty="0"/>
          </a:p>
          <a:p>
            <a:endParaRPr lang="en-US" dirty="0"/>
          </a:p>
          <a:p>
            <a:r>
              <a:rPr lang="en-US" dirty="0"/>
              <a:t> </a:t>
            </a:r>
            <a:r>
              <a:rPr lang="en-US" dirty="0" smtClean="0"/>
              <a:t>                     (2)  (1  3)</a:t>
            </a:r>
            <a:endParaRPr lang="en-US" dirty="0"/>
          </a:p>
          <a:p>
            <a:endParaRPr lang="en-US" dirty="0"/>
          </a:p>
          <a:p>
            <a:r>
              <a:rPr lang="en-US" dirty="0"/>
              <a:t> </a:t>
            </a:r>
            <a:endParaRPr lang="en-US" dirty="0" smtClean="0"/>
          </a:p>
          <a:p>
            <a:r>
              <a:rPr lang="en-US" dirty="0"/>
              <a:t> </a:t>
            </a:r>
            <a:r>
              <a:rPr lang="en-US" dirty="0" smtClean="0"/>
              <a:t>                      (3)  (1  2)</a:t>
            </a:r>
            <a:endParaRPr lang="en-US" dirty="0"/>
          </a:p>
        </p:txBody>
      </p:sp>
      <p:sp>
        <p:nvSpPr>
          <p:cNvPr id="8" name="Espace réservé du contenu 7"/>
          <p:cNvSpPr>
            <a:spLocks noGrp="1"/>
          </p:cNvSpPr>
          <p:nvPr>
            <p:ph sz="half" idx="2"/>
          </p:nvPr>
        </p:nvSpPr>
        <p:spPr>
          <a:xfrm>
            <a:off x="5105400" y="6629400"/>
            <a:ext cx="3200400" cy="1256032"/>
          </a:xfrm>
        </p:spPr>
        <p:txBody>
          <a:bodyPr/>
          <a:lstStyle/>
          <a:p>
            <a:pPr marL="0" indent="0">
              <a:buNone/>
            </a:pPr>
            <a:r>
              <a:rPr lang="fr-CA" dirty="0" smtClean="0"/>
              <a:t> </a:t>
            </a:r>
            <a:endParaRPr lang="fr-CA" dirty="0"/>
          </a:p>
        </p:txBody>
      </p:sp>
    </p:spTree>
    <p:extLst>
      <p:ext uri="{BB962C8B-B14F-4D97-AF65-F5344CB8AC3E}">
        <p14:creationId xmlns:p14="http://schemas.microsoft.com/office/powerpoint/2010/main" val="190569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01000" y="6019800"/>
            <a:ext cx="914400" cy="533400"/>
          </a:xfrm>
        </p:spPr>
        <p:txBody>
          <a:bodyPr>
            <a:normAutofit fontScale="90000"/>
          </a:bodyPr>
          <a:lstStyle/>
          <a:p>
            <a:r>
              <a:rPr lang="fr-CA" dirty="0" smtClean="0"/>
              <a:t>  </a:t>
            </a:r>
            <a:endParaRPr lang="fr-CA" dirty="0"/>
          </a:p>
        </p:txBody>
      </p:sp>
      <p:sp>
        <p:nvSpPr>
          <p:cNvPr id="3" name="Espace réservé du contenu 2"/>
          <p:cNvSpPr>
            <a:spLocks noGrp="1"/>
          </p:cNvSpPr>
          <p:nvPr>
            <p:ph idx="1"/>
          </p:nvPr>
        </p:nvSpPr>
        <p:spPr>
          <a:xfrm>
            <a:off x="457200" y="1600200"/>
            <a:ext cx="990600" cy="4525963"/>
          </a:xfrm>
        </p:spPr>
        <p:txBody>
          <a:bodyPr/>
          <a:lstStyle/>
          <a:p>
            <a:pPr marL="0" indent="0">
              <a:buNone/>
            </a:pPr>
            <a:r>
              <a:rPr lang="fr-CA" dirty="0" smtClean="0"/>
              <a:t> </a:t>
            </a:r>
            <a:endParaRPr lang="fr-CA" dirty="0"/>
          </a:p>
        </p:txBody>
      </p:sp>
      <p:sp>
        <p:nvSpPr>
          <p:cNvPr id="4" name="Titre 1"/>
          <p:cNvSpPr txBox="1">
            <a:spLocks/>
          </p:cNvSpPr>
          <p:nvPr/>
        </p:nvSpPr>
        <p:spPr>
          <a:xfrm>
            <a:off x="4572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dirty="0"/>
              <a:t>Permutations divisez en cycles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2133600"/>
            <a:ext cx="2788920" cy="1101852"/>
          </a:xfrm>
          <a:prstGeom prst="rect">
            <a:avLst/>
          </a:prstGeom>
        </p:spPr>
      </p:pic>
      <p:sp>
        <p:nvSpPr>
          <p:cNvPr id="7" name="Espace réservé du contenu 2"/>
          <p:cNvSpPr txBox="1">
            <a:spLocks/>
          </p:cNvSpPr>
          <p:nvPr/>
        </p:nvSpPr>
        <p:spPr>
          <a:xfrm>
            <a:off x="457200" y="1600200"/>
            <a:ext cx="8305800" cy="4953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CA" sz="2000" dirty="0"/>
              <a:t>Permutations divisez en </a:t>
            </a:r>
            <a:r>
              <a:rPr lang="fr-CA" sz="2000" dirty="0" smtClean="0"/>
              <a:t>cycles </a:t>
            </a:r>
            <a:r>
              <a:rPr lang="en-US" sz="2000" dirty="0" err="1" smtClean="0"/>
              <a:t>dans</a:t>
            </a:r>
            <a:r>
              <a:rPr lang="en-US" sz="2000" dirty="0" smtClean="0"/>
              <a:t> un </a:t>
            </a:r>
            <a:r>
              <a:rPr lang="en-US" sz="2000" dirty="0" err="1" smtClean="0"/>
              <a:t>facon</a:t>
            </a:r>
            <a:r>
              <a:rPr lang="en-US" sz="2000" dirty="0" smtClean="0"/>
              <a:t> unique</a:t>
            </a:r>
          </a:p>
          <a:p>
            <a:endParaRPr lang="en-US" sz="2000" dirty="0" smtClean="0"/>
          </a:p>
          <a:p>
            <a:pPr marL="0" indent="0">
              <a:buFont typeface="Arial" pitchFamily="34" charset="0"/>
              <a:buNone/>
            </a:pPr>
            <a:r>
              <a:rPr lang="en-US" sz="2000" dirty="0" smtClean="0"/>
              <a:t> </a:t>
            </a:r>
            <a:r>
              <a:rPr lang="en-US" sz="2000" dirty="0" err="1" smtClean="0"/>
              <a:t>Exemple</a:t>
            </a:r>
            <a:r>
              <a:rPr lang="en-US" sz="2000" dirty="0" smtClean="0"/>
              <a:t>: La permutation</a:t>
            </a:r>
          </a:p>
          <a:p>
            <a:endParaRPr lang="en-US" sz="2000" dirty="0" smtClean="0"/>
          </a:p>
          <a:p>
            <a:pPr marL="0" indent="0">
              <a:buFont typeface="Arial" pitchFamily="34" charset="0"/>
              <a:buNone/>
            </a:pPr>
            <a:r>
              <a:rPr lang="en-US" sz="2000" dirty="0" smtClean="0"/>
              <a:t> </a:t>
            </a:r>
          </a:p>
          <a:p>
            <a:pPr marL="0" indent="0">
              <a:buFont typeface="Arial" pitchFamily="34" charset="0"/>
              <a:buNone/>
            </a:pPr>
            <a:r>
              <a:rPr lang="en-US" sz="2000" dirty="0" smtClean="0"/>
              <a:t> </a:t>
            </a:r>
            <a:endParaRPr lang="fr-CA" sz="2800" dirty="0">
              <a:solidFill>
                <a:schemeClr val="accent3">
                  <a:lumMod val="50000"/>
                </a:schemeClr>
              </a:solidFill>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2133600"/>
            <a:ext cx="2788920" cy="1101852"/>
          </a:xfrm>
          <a:prstGeom prst="rect">
            <a:avLst/>
          </a:prstGeom>
        </p:spPr>
      </p:pic>
    </p:spTree>
    <p:extLst>
      <p:ext uri="{BB962C8B-B14F-4D97-AF65-F5344CB8AC3E}">
        <p14:creationId xmlns:p14="http://schemas.microsoft.com/office/powerpoint/2010/main" val="3966322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28600"/>
            <a:ext cx="8229600" cy="1143000"/>
          </a:xfrm>
        </p:spPr>
        <p:txBody>
          <a:bodyPr/>
          <a:lstStyle/>
          <a:p>
            <a:r>
              <a:rPr lang="fr-CA" dirty="0"/>
              <a:t>Permutations divisez en cycles</a:t>
            </a:r>
            <a:endParaRPr lang="fr-CA" dirty="0"/>
          </a:p>
        </p:txBody>
      </p:sp>
      <p:sp>
        <p:nvSpPr>
          <p:cNvPr id="3" name="Espace réservé du contenu 2"/>
          <p:cNvSpPr>
            <a:spLocks noGrp="1"/>
          </p:cNvSpPr>
          <p:nvPr>
            <p:ph idx="1"/>
          </p:nvPr>
        </p:nvSpPr>
        <p:spPr>
          <a:xfrm>
            <a:off x="304800" y="1600200"/>
            <a:ext cx="8686800" cy="4953000"/>
          </a:xfrm>
        </p:spPr>
        <p:txBody>
          <a:bodyPr>
            <a:noAutofit/>
          </a:bodyPr>
          <a:lstStyle/>
          <a:p>
            <a:pPr marL="0" indent="0">
              <a:buNone/>
            </a:pPr>
            <a:r>
              <a:rPr lang="fr-CA" sz="2000" dirty="0"/>
              <a:t>Permutations divisez en cycles </a:t>
            </a:r>
            <a:r>
              <a:rPr lang="en-US" sz="2000" dirty="0" err="1"/>
              <a:t>dans</a:t>
            </a:r>
            <a:r>
              <a:rPr lang="en-US" sz="2000" dirty="0"/>
              <a:t> un </a:t>
            </a:r>
            <a:r>
              <a:rPr lang="en-US" sz="2000" dirty="0" err="1"/>
              <a:t>facon</a:t>
            </a:r>
            <a:r>
              <a:rPr lang="en-US" sz="2000" dirty="0"/>
              <a:t> unique</a:t>
            </a:r>
          </a:p>
          <a:p>
            <a:endParaRPr lang="en-US" sz="2000" dirty="0"/>
          </a:p>
          <a:p>
            <a:pPr marL="0" indent="0">
              <a:buNone/>
            </a:pPr>
            <a:r>
              <a:rPr lang="en-US" sz="2000" dirty="0"/>
              <a:t> </a:t>
            </a:r>
            <a:r>
              <a:rPr lang="en-US" sz="2000" dirty="0" err="1"/>
              <a:t>Exemple</a:t>
            </a:r>
            <a:r>
              <a:rPr lang="en-US" sz="2000" dirty="0"/>
              <a:t>: La permutation</a:t>
            </a:r>
            <a:endParaRPr lang="en-US" sz="2000" dirty="0"/>
          </a:p>
          <a:p>
            <a:endParaRPr lang="en-US" sz="2000" dirty="0"/>
          </a:p>
          <a:p>
            <a:pPr marL="0" indent="0">
              <a:buNone/>
            </a:pPr>
            <a:r>
              <a:rPr lang="en-US" sz="2000" dirty="0"/>
              <a:t> </a:t>
            </a:r>
            <a:endParaRPr lang="en-US" sz="2000" dirty="0" smtClean="0"/>
          </a:p>
          <a:p>
            <a:pPr marL="0" indent="0">
              <a:buNone/>
            </a:pPr>
            <a:r>
              <a:rPr lang="fr-CA" sz="2000" dirty="0" smtClean="0"/>
              <a:t>est plus transparente écrite comme </a:t>
            </a:r>
            <a:r>
              <a:rPr lang="en-US" sz="2800" dirty="0" smtClean="0">
                <a:solidFill>
                  <a:schemeClr val="accent3">
                    <a:lumMod val="50000"/>
                  </a:schemeClr>
                </a:solidFill>
              </a:rPr>
              <a:t>(1  </a:t>
            </a:r>
            <a:r>
              <a:rPr lang="en-US" sz="2800" dirty="0" smtClean="0">
                <a:solidFill>
                  <a:schemeClr val="accent3">
                    <a:lumMod val="50000"/>
                  </a:schemeClr>
                </a:solidFill>
              </a:rPr>
              <a:t>7  4  </a:t>
            </a:r>
            <a:r>
              <a:rPr lang="en-US" sz="2800" dirty="0">
                <a:solidFill>
                  <a:schemeClr val="accent3">
                    <a:lumMod val="50000"/>
                  </a:schemeClr>
                </a:solidFill>
              </a:rPr>
              <a:t>9</a:t>
            </a:r>
            <a:r>
              <a:rPr lang="en-US" sz="2800" dirty="0" smtClean="0">
                <a:solidFill>
                  <a:schemeClr val="accent3">
                    <a:lumMod val="50000"/>
                  </a:schemeClr>
                </a:solidFill>
              </a:rPr>
              <a:t>)  (2  5  </a:t>
            </a:r>
            <a:r>
              <a:rPr lang="en-US" sz="2800" dirty="0">
                <a:solidFill>
                  <a:schemeClr val="accent3">
                    <a:lumMod val="50000"/>
                  </a:schemeClr>
                </a:solidFill>
              </a:rPr>
              <a:t>8</a:t>
            </a:r>
            <a:r>
              <a:rPr lang="en-US" sz="2800" dirty="0" smtClean="0">
                <a:solidFill>
                  <a:schemeClr val="accent3">
                    <a:lumMod val="50000"/>
                  </a:schemeClr>
                </a:solidFill>
              </a:rPr>
              <a:t>)   (3  </a:t>
            </a:r>
            <a:r>
              <a:rPr lang="en-US" sz="2800" dirty="0">
                <a:solidFill>
                  <a:schemeClr val="accent3">
                    <a:lumMod val="50000"/>
                  </a:schemeClr>
                </a:solidFill>
              </a:rPr>
              <a:t>10</a:t>
            </a:r>
            <a:r>
              <a:rPr lang="en-US" sz="2800" dirty="0" smtClean="0">
                <a:solidFill>
                  <a:schemeClr val="accent3">
                    <a:lumMod val="50000"/>
                  </a:schemeClr>
                </a:solidFill>
              </a:rPr>
              <a:t>)   (</a:t>
            </a:r>
            <a:r>
              <a:rPr lang="en-US" sz="2800" dirty="0">
                <a:solidFill>
                  <a:schemeClr val="accent3">
                    <a:lumMod val="50000"/>
                  </a:schemeClr>
                </a:solidFill>
              </a:rPr>
              <a:t>6</a:t>
            </a:r>
            <a:r>
              <a:rPr lang="en-US" sz="2800" dirty="0" smtClean="0">
                <a:solidFill>
                  <a:schemeClr val="accent3">
                    <a:lumMod val="50000"/>
                  </a:schemeClr>
                </a:solidFill>
              </a:rPr>
              <a:t>)</a:t>
            </a:r>
          </a:p>
          <a:p>
            <a:pPr marL="0" indent="0">
              <a:buNone/>
            </a:pPr>
            <a:endParaRPr lang="en-US" sz="2000" dirty="0"/>
          </a:p>
          <a:p>
            <a:pPr marL="0" indent="0">
              <a:buNone/>
            </a:pPr>
            <a:r>
              <a:rPr lang="fr-CA" sz="2000" dirty="0" smtClean="0"/>
              <a:t>Toutes les permutations peuvent être écrites en un produit de cycles (chacun impliquant des éléments tout à fait différentes) d'une manière unique, mis à part l'ordre dans lequel les cycles sont écrites et l'élément avec laquelle chaque cycle commence ; par exemple les égaux ci-dessus</a:t>
            </a:r>
          </a:p>
          <a:p>
            <a:pPr marL="0" indent="0">
              <a:buNone/>
            </a:pPr>
            <a:r>
              <a:rPr lang="en-US" sz="2000" dirty="0" smtClean="0"/>
              <a:t>      </a:t>
            </a:r>
            <a:r>
              <a:rPr lang="en-US" sz="2800" dirty="0" smtClean="0">
                <a:solidFill>
                  <a:schemeClr val="accent3">
                    <a:lumMod val="50000"/>
                  </a:schemeClr>
                </a:solidFill>
              </a:rPr>
              <a:t>(6</a:t>
            </a:r>
            <a:r>
              <a:rPr lang="en-US" sz="2800" dirty="0" smtClean="0">
                <a:solidFill>
                  <a:schemeClr val="accent3">
                    <a:lumMod val="50000"/>
                  </a:schemeClr>
                </a:solidFill>
              </a:rPr>
              <a:t>)  (2  5  </a:t>
            </a:r>
            <a:r>
              <a:rPr lang="en-US" sz="2800" dirty="0">
                <a:solidFill>
                  <a:schemeClr val="accent3">
                    <a:lumMod val="50000"/>
                  </a:schemeClr>
                </a:solidFill>
              </a:rPr>
              <a:t>8) </a:t>
            </a:r>
            <a:r>
              <a:rPr lang="en-US" sz="2800" dirty="0" smtClean="0">
                <a:solidFill>
                  <a:schemeClr val="accent3">
                    <a:lumMod val="50000"/>
                  </a:schemeClr>
                </a:solidFill>
              </a:rPr>
              <a:t> (10   </a:t>
            </a:r>
            <a:r>
              <a:rPr lang="en-US" sz="2800" dirty="0">
                <a:solidFill>
                  <a:schemeClr val="accent3">
                    <a:lumMod val="50000"/>
                  </a:schemeClr>
                </a:solidFill>
              </a:rPr>
              <a:t>3</a:t>
            </a:r>
            <a:r>
              <a:rPr lang="en-US" sz="2800" dirty="0" smtClean="0">
                <a:solidFill>
                  <a:schemeClr val="accent3">
                    <a:lumMod val="50000"/>
                  </a:schemeClr>
                </a:solidFill>
              </a:rPr>
              <a:t>)  (</a:t>
            </a:r>
            <a:r>
              <a:rPr lang="en-US" sz="2800" dirty="0" smtClean="0">
                <a:solidFill>
                  <a:schemeClr val="accent3">
                    <a:lumMod val="50000"/>
                  </a:schemeClr>
                </a:solidFill>
              </a:rPr>
              <a:t>7  4  9  </a:t>
            </a:r>
            <a:r>
              <a:rPr lang="en-US" sz="2800" dirty="0">
                <a:solidFill>
                  <a:schemeClr val="accent3">
                    <a:lumMod val="50000"/>
                  </a:schemeClr>
                </a:solidFill>
              </a:rPr>
              <a:t>1</a:t>
            </a:r>
            <a:r>
              <a:rPr lang="en-US" sz="2800" dirty="0" smtClean="0">
                <a:solidFill>
                  <a:schemeClr val="accent3">
                    <a:lumMod val="50000"/>
                  </a:schemeClr>
                </a:solidFill>
              </a:rPr>
              <a:t>)  </a:t>
            </a:r>
          </a:p>
          <a:p>
            <a:pPr marL="0" indent="0">
              <a:buNone/>
            </a:pPr>
            <a:r>
              <a:rPr lang="en-US" sz="2800" dirty="0" smtClean="0">
                <a:solidFill>
                  <a:schemeClr val="accent3">
                    <a:lumMod val="50000"/>
                  </a:schemeClr>
                </a:solidFill>
              </a:rPr>
              <a:t>                                          </a:t>
            </a:r>
            <a:r>
              <a:rPr lang="en-US" sz="2000" dirty="0" err="1" smtClean="0"/>
              <a:t>ou</a:t>
            </a:r>
            <a:r>
              <a:rPr lang="en-US" sz="2000" dirty="0" smtClean="0"/>
              <a:t> </a:t>
            </a:r>
            <a:r>
              <a:rPr lang="en-US" sz="2000" dirty="0" smtClean="0"/>
              <a:t>    </a:t>
            </a:r>
            <a:r>
              <a:rPr lang="en-US" sz="2800" dirty="0" smtClean="0">
                <a:solidFill>
                  <a:schemeClr val="accent3">
                    <a:lumMod val="50000"/>
                  </a:schemeClr>
                </a:solidFill>
              </a:rPr>
              <a:t>(</a:t>
            </a:r>
            <a:r>
              <a:rPr lang="en-US" sz="2800" dirty="0" smtClean="0">
                <a:solidFill>
                  <a:schemeClr val="accent3">
                    <a:lumMod val="50000"/>
                  </a:schemeClr>
                </a:solidFill>
              </a:rPr>
              <a:t>10  3</a:t>
            </a:r>
            <a:r>
              <a:rPr lang="en-US" sz="2800" dirty="0">
                <a:solidFill>
                  <a:schemeClr val="accent3">
                    <a:lumMod val="50000"/>
                  </a:schemeClr>
                </a:solidFill>
              </a:rPr>
              <a:t>) </a:t>
            </a:r>
            <a:r>
              <a:rPr lang="en-US" sz="2800" dirty="0" smtClean="0">
                <a:solidFill>
                  <a:schemeClr val="accent3">
                    <a:lumMod val="50000"/>
                  </a:schemeClr>
                </a:solidFill>
              </a:rPr>
              <a:t>  (9  1  7  </a:t>
            </a:r>
            <a:r>
              <a:rPr lang="en-US" sz="2800" dirty="0">
                <a:solidFill>
                  <a:schemeClr val="accent3">
                    <a:lumMod val="50000"/>
                  </a:schemeClr>
                </a:solidFill>
              </a:rPr>
              <a:t>4</a:t>
            </a:r>
            <a:r>
              <a:rPr lang="en-US" sz="2800" dirty="0" smtClean="0">
                <a:solidFill>
                  <a:schemeClr val="accent3">
                    <a:lumMod val="50000"/>
                  </a:schemeClr>
                </a:solidFill>
              </a:rPr>
              <a:t>)  (</a:t>
            </a:r>
            <a:r>
              <a:rPr lang="en-US" sz="2800" dirty="0">
                <a:solidFill>
                  <a:schemeClr val="accent3">
                    <a:lumMod val="50000"/>
                  </a:schemeClr>
                </a:solidFill>
              </a:rPr>
              <a:t>6</a:t>
            </a:r>
            <a:r>
              <a:rPr lang="en-US" sz="2800" dirty="0" smtClean="0">
                <a:solidFill>
                  <a:schemeClr val="accent3">
                    <a:lumMod val="50000"/>
                  </a:schemeClr>
                </a:solidFill>
              </a:rPr>
              <a:t>)  (8  2  </a:t>
            </a:r>
            <a:r>
              <a:rPr lang="en-US" sz="2800" dirty="0">
                <a:solidFill>
                  <a:schemeClr val="accent3">
                    <a:lumMod val="50000"/>
                  </a:schemeClr>
                </a:solidFill>
              </a:rPr>
              <a:t>5)</a:t>
            </a:r>
            <a:endParaRPr lang="fr-CA" sz="2800" dirty="0">
              <a:solidFill>
                <a:schemeClr val="accent3">
                  <a:lumMod val="50000"/>
                </a:schemeClr>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2133600"/>
            <a:ext cx="2788920" cy="1101852"/>
          </a:xfrm>
          <a:prstGeom prst="rect">
            <a:avLst/>
          </a:prstGeom>
        </p:spPr>
      </p:pic>
    </p:spTree>
    <p:extLst>
      <p:ext uri="{BB962C8B-B14F-4D97-AF65-F5344CB8AC3E}">
        <p14:creationId xmlns:p14="http://schemas.microsoft.com/office/powerpoint/2010/main" val="1918890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Le code génétique des </a:t>
            </a:r>
            <a:r>
              <a:rPr lang="fr-CA" dirty="0"/>
              <a:t>p</a:t>
            </a:r>
            <a:r>
              <a:rPr lang="fr-CA" dirty="0" smtClean="0"/>
              <a:t>ermutations</a:t>
            </a:r>
            <a:endParaRPr lang="fr-CA" dirty="0"/>
          </a:p>
        </p:txBody>
      </p:sp>
      <p:sp>
        <p:nvSpPr>
          <p:cNvPr id="3" name="Espace réservé du contenu 2"/>
          <p:cNvSpPr>
            <a:spLocks noGrp="1"/>
          </p:cNvSpPr>
          <p:nvPr>
            <p:ph idx="1"/>
          </p:nvPr>
        </p:nvSpPr>
        <p:spPr>
          <a:xfrm>
            <a:off x="571006" y="1371600"/>
            <a:ext cx="8153400" cy="3200399"/>
          </a:xfrm>
        </p:spPr>
        <p:txBody>
          <a:bodyPr>
            <a:noAutofit/>
          </a:bodyPr>
          <a:lstStyle/>
          <a:p>
            <a:pPr marL="0" indent="0">
              <a:buNone/>
            </a:pPr>
            <a:r>
              <a:rPr lang="fr-CA" sz="2000" dirty="0" smtClean="0"/>
              <a:t>La décomposition d'une permutation dans le cycle ne peuvent pas être répartie tout plus, donc les cycles sont les composantes fondamentales de permutations.   Chaque permutation est composée d'eux, et chaque permutation est composée d'un ensemble différent de cycles. Par conséquent, vous pouvez identifier juste aussi exactement une permutation grâce à son ensemble de cycles que par le biais de la permutation elle-même. C'est comme l'ADN de la permutation.  Les cycles sont les composantes fondamentales de permutations, leur code génétique, si vous le souhaitez. Toute permutation peut être identifiée par les cycles qu'il contient.</a:t>
            </a:r>
            <a:endParaRPr lang="en-US" sz="2000" dirty="0"/>
          </a:p>
        </p:txBody>
      </p:sp>
      <p:sp>
        <p:nvSpPr>
          <p:cNvPr id="4" name="Titre 1"/>
          <p:cNvSpPr txBox="1">
            <a:spLocks/>
          </p:cNvSpPr>
          <p:nvPr/>
        </p:nvSpPr>
        <p:spPr>
          <a:xfrm>
            <a:off x="582881" y="5486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dirty="0"/>
              <a:t>F</a:t>
            </a:r>
            <a:r>
              <a:rPr lang="fr-CA" dirty="0" smtClean="0"/>
              <a:t>amilier?</a:t>
            </a:r>
            <a:endParaRPr lang="fr-CA" dirty="0"/>
          </a:p>
        </p:txBody>
      </p:sp>
    </p:spTree>
    <p:extLst>
      <p:ext uri="{BB962C8B-B14F-4D97-AF65-F5344CB8AC3E}">
        <p14:creationId xmlns:p14="http://schemas.microsoft.com/office/powerpoint/2010/main" val="3284976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en-US" dirty="0" smtClean="0"/>
          </a:p>
          <a:p>
            <a:pPr marL="0" indent="0">
              <a:buNone/>
            </a:pPr>
            <a:r>
              <a:rPr lang="en-US" sz="6000" dirty="0" smtClean="0">
                <a:solidFill>
                  <a:schemeClr val="accent3">
                    <a:lumMod val="50000"/>
                  </a:schemeClr>
                </a:solidFill>
                <a:effectLst>
                  <a:outerShdw blurRad="38100" dist="38100" dir="2700000" algn="tl">
                    <a:srgbClr val="000000">
                      <a:alpha val="43137"/>
                    </a:srgbClr>
                  </a:outerShdw>
                </a:effectLst>
              </a:rPr>
              <a:t>Un </a:t>
            </a:r>
          </a:p>
          <a:p>
            <a:pPr marL="0" indent="0">
              <a:buNone/>
            </a:pPr>
            <a:r>
              <a:rPr lang="en-US" sz="6000" dirty="0" smtClean="0">
                <a:solidFill>
                  <a:schemeClr val="accent3">
                    <a:lumMod val="50000"/>
                  </a:schemeClr>
                </a:solidFill>
                <a:effectLst>
                  <a:outerShdw blurRad="38100" dist="38100" dir="2700000" algn="tl">
                    <a:srgbClr val="000000">
                      <a:alpha val="43137"/>
                    </a:srgbClr>
                  </a:outerShdw>
                </a:effectLst>
              </a:rPr>
              <a:t>  </a:t>
            </a:r>
            <a:r>
              <a:rPr lang="en-US" sz="6000" dirty="0" err="1" smtClean="0">
                <a:solidFill>
                  <a:schemeClr val="accent3">
                    <a:lumMod val="50000"/>
                  </a:schemeClr>
                </a:solidFill>
                <a:effectLst>
                  <a:outerShdw blurRad="38100" dist="38100" dir="2700000" algn="tl">
                    <a:srgbClr val="000000">
                      <a:alpha val="43137"/>
                    </a:srgbClr>
                  </a:outerShdw>
                </a:effectLst>
              </a:rPr>
              <a:t>nombre</a:t>
            </a:r>
            <a:r>
              <a:rPr lang="en-US" sz="6000" dirty="0" smtClean="0">
                <a:solidFill>
                  <a:schemeClr val="accent3">
                    <a:lumMod val="50000"/>
                  </a:schemeClr>
                </a:solidFill>
                <a:effectLst>
                  <a:outerShdw blurRad="38100" dist="38100" dir="2700000" algn="tl">
                    <a:srgbClr val="000000">
                      <a:alpha val="43137"/>
                    </a:srgbClr>
                  </a:outerShdw>
                </a:effectLst>
              </a:rPr>
              <a:t> </a:t>
            </a:r>
          </a:p>
          <a:p>
            <a:pPr marL="0" indent="0">
              <a:buNone/>
            </a:pPr>
            <a:r>
              <a:rPr lang="en-US" sz="6000" dirty="0" smtClean="0">
                <a:solidFill>
                  <a:schemeClr val="accent3">
                    <a:lumMod val="50000"/>
                  </a:schemeClr>
                </a:solidFill>
                <a:effectLst>
                  <a:outerShdw blurRad="38100" dist="38100" dir="2700000" algn="tl">
                    <a:srgbClr val="000000">
                      <a:alpha val="43137"/>
                    </a:srgbClr>
                  </a:outerShdw>
                </a:effectLst>
              </a:rPr>
              <a:t>       </a:t>
            </a:r>
            <a:r>
              <a:rPr lang="en-US" sz="6000" dirty="0" err="1" smtClean="0">
                <a:solidFill>
                  <a:schemeClr val="accent3">
                    <a:lumMod val="50000"/>
                  </a:schemeClr>
                </a:solidFill>
                <a:effectLst>
                  <a:outerShdw blurRad="38100" dist="38100" dir="2700000" algn="tl">
                    <a:srgbClr val="000000">
                      <a:alpha val="43137"/>
                    </a:srgbClr>
                  </a:outerShdw>
                </a:effectLst>
              </a:rPr>
              <a:t>entier</a:t>
            </a:r>
            <a:r>
              <a:rPr lang="en-US" sz="6000" dirty="0" smtClean="0">
                <a:solidFill>
                  <a:schemeClr val="accent3">
                    <a:lumMod val="50000"/>
                  </a:schemeClr>
                </a:solidFill>
              </a:rPr>
              <a:t>:</a:t>
            </a:r>
            <a:endParaRPr lang="fr-CA" sz="6000" dirty="0">
              <a:solidFill>
                <a:schemeClr val="accent3">
                  <a:lumMod val="50000"/>
                </a:scheme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8826" y="-304800"/>
            <a:ext cx="5315174"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609600" y="-152400"/>
            <a:ext cx="4572000" cy="1676400"/>
          </a:xfrm>
        </p:spPr>
        <p:txBody>
          <a:bodyPr>
            <a:normAutofit/>
          </a:bodyPr>
          <a:lstStyle/>
          <a:p>
            <a:r>
              <a:rPr lang="fr-CA" sz="3600" i="1" dirty="0">
                <a:solidFill>
                  <a:schemeClr val="accent2">
                    <a:lumMod val="75000"/>
                  </a:schemeClr>
                </a:solidFill>
              </a:rPr>
              <a:t>Il y a eu deux </a:t>
            </a:r>
            <a:r>
              <a:rPr lang="fr-CA" sz="3600" i="1" dirty="0" smtClean="0">
                <a:solidFill>
                  <a:schemeClr val="accent2">
                    <a:lumMod val="75000"/>
                  </a:schemeClr>
                </a:solidFill>
              </a:rPr>
              <a:t/>
            </a:r>
            <a:br>
              <a:rPr lang="fr-CA" sz="3600" i="1" dirty="0" smtClean="0">
                <a:solidFill>
                  <a:schemeClr val="accent2">
                    <a:lumMod val="75000"/>
                  </a:schemeClr>
                </a:solidFill>
              </a:rPr>
            </a:br>
            <a:r>
              <a:rPr lang="fr-CA" sz="3600" i="1" dirty="0" smtClean="0">
                <a:solidFill>
                  <a:schemeClr val="accent2">
                    <a:lumMod val="75000"/>
                  </a:schemeClr>
                </a:solidFill>
              </a:rPr>
              <a:t>                  homicides… </a:t>
            </a:r>
            <a:endParaRPr lang="fr-CA" sz="3600" i="1" dirty="0">
              <a:solidFill>
                <a:schemeClr val="accent2">
                  <a:lumMod val="75000"/>
                </a:schemeClr>
              </a:solidFill>
            </a:endParaRPr>
          </a:p>
        </p:txBody>
      </p:sp>
    </p:spTree>
    <p:extLst>
      <p:ext uri="{BB962C8B-B14F-4D97-AF65-F5344CB8AC3E}">
        <p14:creationId xmlns:p14="http://schemas.microsoft.com/office/powerpoint/2010/main" val="3525088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Un </a:t>
            </a:r>
            <a:r>
              <a:rPr lang="fr-CA" dirty="0" err="1" smtClean="0"/>
              <a:t>comparison</a:t>
            </a:r>
            <a:r>
              <a:rPr lang="fr-CA" dirty="0" smtClean="0"/>
              <a:t> des codes génétiques</a:t>
            </a:r>
            <a:endParaRPr lang="fr-CA" dirty="0"/>
          </a:p>
        </p:txBody>
      </p:sp>
      <p:sp>
        <p:nvSpPr>
          <p:cNvPr id="3" name="Espace réservé du texte 2"/>
          <p:cNvSpPr>
            <a:spLocks noGrp="1"/>
          </p:cNvSpPr>
          <p:nvPr>
            <p:ph type="body" idx="1"/>
          </p:nvPr>
        </p:nvSpPr>
        <p:spPr>
          <a:xfrm>
            <a:off x="457200" y="1219200"/>
            <a:ext cx="4040188" cy="639762"/>
          </a:xfrm>
        </p:spPr>
        <p:txBody>
          <a:bodyPr/>
          <a:lstStyle/>
          <a:p>
            <a:pPr algn="ctr"/>
            <a:r>
              <a:rPr lang="fr-CA" dirty="0" smtClean="0"/>
              <a:t>Entiers</a:t>
            </a:r>
            <a:endParaRPr lang="fr-CA" dirty="0"/>
          </a:p>
        </p:txBody>
      </p:sp>
      <p:sp>
        <p:nvSpPr>
          <p:cNvPr id="4" name="Espace réservé du contenu 3"/>
          <p:cNvSpPr>
            <a:spLocks noGrp="1"/>
          </p:cNvSpPr>
          <p:nvPr>
            <p:ph sz="half" idx="2"/>
          </p:nvPr>
        </p:nvSpPr>
        <p:spPr>
          <a:xfrm>
            <a:off x="457200" y="1981200"/>
            <a:ext cx="4038600" cy="4225925"/>
          </a:xfrm>
        </p:spPr>
        <p:txBody>
          <a:bodyPr>
            <a:noAutofit/>
          </a:bodyPr>
          <a:lstStyle/>
          <a:p>
            <a:pPr marL="0" indent="0">
              <a:buNone/>
            </a:pPr>
            <a:r>
              <a:rPr lang="fr-CA" sz="1600" dirty="0" smtClean="0"/>
              <a:t>La décomposition d'un entier en nombres premiers ne peut pas être répartie tout en outre, donc les nombres premiers sont les éléments constitutifs fondamentaux d'entiers.   </a:t>
            </a:r>
          </a:p>
          <a:p>
            <a:pPr marL="0" indent="0">
              <a:buNone/>
            </a:pPr>
            <a:r>
              <a:rPr lang="fr-CA" sz="1600" dirty="0" smtClean="0"/>
              <a:t>Tout entier est composé d'eux, et chaque entier est composé d'un ensemble différent de nombres premiers. Par conséquent, vous pouvez identifier tout aussi exactement un entier grâce à son ensemble de facteurs premiers que par l'entier lui-même. C'est comme l'ADN de l'entier.  </a:t>
            </a:r>
          </a:p>
          <a:p>
            <a:pPr marL="0" indent="0">
              <a:buNone/>
            </a:pPr>
            <a:r>
              <a:rPr lang="fr-CA" sz="1600" dirty="0" smtClean="0"/>
              <a:t>Nombres premiers sont les éléments constitutifs fondamentaux d'entiers, leur code génétique, si vous le souhaitez. Tout entier peut être identifié par les nombres premiers qu'il contient.</a:t>
            </a:r>
            <a:endParaRPr lang="en-US" sz="1600" dirty="0"/>
          </a:p>
        </p:txBody>
      </p:sp>
      <p:sp>
        <p:nvSpPr>
          <p:cNvPr id="5" name="Espace réservé du texte 4"/>
          <p:cNvSpPr>
            <a:spLocks noGrp="1"/>
          </p:cNvSpPr>
          <p:nvPr>
            <p:ph type="body" sz="quarter" idx="3"/>
          </p:nvPr>
        </p:nvSpPr>
        <p:spPr>
          <a:xfrm>
            <a:off x="4572000" y="1219200"/>
            <a:ext cx="4041775" cy="639762"/>
          </a:xfrm>
        </p:spPr>
        <p:txBody>
          <a:bodyPr/>
          <a:lstStyle/>
          <a:p>
            <a:pPr algn="ctr"/>
            <a:r>
              <a:rPr lang="fr-CA" dirty="0" smtClean="0"/>
              <a:t>Permutations</a:t>
            </a:r>
            <a:endParaRPr lang="fr-CA" dirty="0"/>
          </a:p>
        </p:txBody>
      </p:sp>
      <p:sp>
        <p:nvSpPr>
          <p:cNvPr id="6" name="Espace réservé du contenu 5"/>
          <p:cNvSpPr>
            <a:spLocks noGrp="1"/>
          </p:cNvSpPr>
          <p:nvPr>
            <p:ph sz="quarter" idx="4"/>
          </p:nvPr>
        </p:nvSpPr>
        <p:spPr>
          <a:xfrm>
            <a:off x="4648200" y="1981200"/>
            <a:ext cx="4117975" cy="4225925"/>
          </a:xfrm>
        </p:spPr>
        <p:txBody>
          <a:bodyPr>
            <a:noAutofit/>
          </a:bodyPr>
          <a:lstStyle/>
          <a:p>
            <a:pPr marL="0" indent="0">
              <a:buNone/>
            </a:pPr>
            <a:r>
              <a:rPr lang="fr-CA" sz="1600" dirty="0" smtClean="0"/>
              <a:t>La décomposition d'une permutation en les cycles ne peuvent pas être répartie tout plus, donc les cycles sont les composantes fondamentales de permutations.   </a:t>
            </a:r>
          </a:p>
          <a:p>
            <a:pPr marL="0" indent="0">
              <a:buNone/>
            </a:pPr>
            <a:r>
              <a:rPr lang="fr-CA" sz="1600" dirty="0" smtClean="0"/>
              <a:t>Tout permutation est composée d'eux, et chaque permutation est composée d'un ensemble différent de cycles. Par conséquent, vous pouvez identifier juste aussi exactement une permutation grâce à son ensemble de cycles que par la permutation elle-même. C'est comme l'ADN de la permutation.  </a:t>
            </a:r>
          </a:p>
          <a:p>
            <a:pPr marL="0" indent="0">
              <a:buNone/>
            </a:pPr>
            <a:r>
              <a:rPr lang="fr-CA" sz="1600" dirty="0" smtClean="0"/>
              <a:t>Les cycles sont les composantes fondamentales de permutations, leur code génétique, si vous le souhaitez. Toute permutation peut être identifiée par les cycles qu'il contient.</a:t>
            </a:r>
            <a:endParaRPr lang="en-US" sz="1600" dirty="0"/>
          </a:p>
          <a:p>
            <a:pPr marL="0" indent="0">
              <a:buNone/>
            </a:pPr>
            <a:endParaRPr lang="fr-CA" sz="1600" dirty="0"/>
          </a:p>
        </p:txBody>
      </p:sp>
    </p:spTree>
    <p:extLst>
      <p:ext uri="{BB962C8B-B14F-4D97-AF65-F5344CB8AC3E}">
        <p14:creationId xmlns:p14="http://schemas.microsoft.com/office/powerpoint/2010/main" val="42197770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CA" sz="4800" dirty="0" smtClean="0"/>
              <a:t>Entiers </a:t>
            </a:r>
            <a:r>
              <a:rPr lang="fr-CA" sz="4800" dirty="0"/>
              <a:t>et permutations : </a:t>
            </a:r>
            <a:r>
              <a:rPr lang="fr-CA" sz="4800" dirty="0" smtClean="0"/>
              <a:t/>
            </a:r>
            <a:br>
              <a:rPr lang="fr-CA" sz="4800" dirty="0" smtClean="0"/>
            </a:br>
            <a:r>
              <a:rPr lang="fr-CA" sz="4800" dirty="0" smtClean="0"/>
              <a:t>Craie </a:t>
            </a:r>
            <a:r>
              <a:rPr lang="fr-CA" sz="4800" dirty="0"/>
              <a:t>et fromage ?</a:t>
            </a:r>
            <a:endParaRPr lang="fr-CA" sz="4800" dirty="0"/>
          </a:p>
        </p:txBody>
      </p:sp>
      <p:sp>
        <p:nvSpPr>
          <p:cNvPr id="3" name="Espace réservé du contenu 2"/>
          <p:cNvSpPr>
            <a:spLocks noGrp="1"/>
          </p:cNvSpPr>
          <p:nvPr>
            <p:ph idx="1"/>
          </p:nvPr>
        </p:nvSpPr>
        <p:spPr>
          <a:xfrm>
            <a:off x="483918" y="4343400"/>
            <a:ext cx="8126681" cy="2133600"/>
          </a:xfrm>
        </p:spPr>
        <p:txBody>
          <a:bodyPr>
            <a:normAutofit fontScale="92500" lnSpcReduction="10000"/>
          </a:bodyPr>
          <a:lstStyle/>
          <a:p>
            <a:pPr marL="0" indent="0">
              <a:buNone/>
            </a:pPr>
            <a:r>
              <a:rPr lang="fr-CA" dirty="0" smtClean="0"/>
              <a:t>Une vague analogie qualitative  </a:t>
            </a:r>
          </a:p>
          <a:p>
            <a:pPr marL="0" indent="0">
              <a:buNone/>
            </a:pPr>
            <a:r>
              <a:rPr lang="fr-CA" dirty="0" smtClean="0"/>
              <a:t>----nécessité une analogie quantitative riche.  </a:t>
            </a:r>
          </a:p>
          <a:p>
            <a:pPr marL="0" indent="0">
              <a:buNone/>
            </a:pPr>
            <a:r>
              <a:rPr lang="fr-CA" dirty="0" smtClean="0"/>
              <a:t>Un </a:t>
            </a:r>
            <a:r>
              <a:rPr lang="fr-CA" dirty="0"/>
              <a:t>calibrage</a:t>
            </a:r>
            <a:r>
              <a:rPr lang="fr-CA" dirty="0" smtClean="0"/>
              <a:t> de comparer des cycles et de </a:t>
            </a:r>
          </a:p>
          <a:p>
            <a:pPr marL="0" indent="0">
              <a:buNone/>
            </a:pPr>
            <a:r>
              <a:rPr lang="fr-CA" dirty="0"/>
              <a:t> </a:t>
            </a:r>
            <a:r>
              <a:rPr lang="fr-CA" dirty="0" smtClean="0"/>
              <a:t>                                                        </a:t>
            </a:r>
            <a:r>
              <a:rPr lang="fr-CA" dirty="0" smtClean="0"/>
              <a:t>facteurs premiers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9" y="2322731"/>
            <a:ext cx="1948543" cy="1296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495800" y="1524000"/>
            <a:ext cx="4419600" cy="2677656"/>
          </a:xfrm>
          <a:prstGeom prst="rect">
            <a:avLst/>
          </a:prstGeom>
        </p:spPr>
        <p:txBody>
          <a:bodyPr wrap="square">
            <a:spAutoFit/>
          </a:bodyPr>
          <a:lstStyle/>
          <a:p>
            <a:r>
              <a:rPr lang="en-US" sz="2400" dirty="0">
                <a:solidFill>
                  <a:schemeClr val="accent4">
                    <a:lumMod val="50000"/>
                  </a:schemeClr>
                </a:solidFill>
              </a:rPr>
              <a:t>Les </a:t>
            </a:r>
            <a:r>
              <a:rPr lang="en-US" sz="2400" dirty="0" err="1">
                <a:solidFill>
                  <a:schemeClr val="accent4">
                    <a:lumMod val="50000"/>
                  </a:schemeClr>
                </a:solidFill>
              </a:rPr>
              <a:t>composantes</a:t>
            </a:r>
            <a:r>
              <a:rPr lang="en-US" sz="2400" dirty="0">
                <a:solidFill>
                  <a:schemeClr val="accent4">
                    <a:lumMod val="50000"/>
                  </a:schemeClr>
                </a:solidFill>
              </a:rPr>
              <a:t>  </a:t>
            </a:r>
          </a:p>
          <a:p>
            <a:r>
              <a:rPr lang="en-US" sz="2400" dirty="0">
                <a:solidFill>
                  <a:schemeClr val="accent4">
                    <a:lumMod val="50000"/>
                  </a:schemeClr>
                </a:solidFill>
              </a:rPr>
              <a:t>                      </a:t>
            </a:r>
            <a:r>
              <a:rPr lang="en-US" sz="2400" dirty="0" err="1">
                <a:solidFill>
                  <a:schemeClr val="accent4">
                    <a:lumMod val="50000"/>
                  </a:schemeClr>
                </a:solidFill>
              </a:rPr>
              <a:t>fondamentaux</a:t>
            </a:r>
            <a:endParaRPr lang="en-US" sz="2400" dirty="0">
              <a:solidFill>
                <a:schemeClr val="accent4">
                  <a:lumMod val="50000"/>
                </a:schemeClr>
              </a:solidFill>
            </a:endParaRPr>
          </a:p>
          <a:p>
            <a:endParaRPr lang="en-US" sz="2400" dirty="0"/>
          </a:p>
          <a:p>
            <a:endParaRPr lang="en-US" sz="2400" dirty="0" smtClean="0"/>
          </a:p>
          <a:p>
            <a:endParaRPr lang="en-US" sz="2400" dirty="0"/>
          </a:p>
          <a:p>
            <a:endParaRPr lang="en-US" sz="2400" dirty="0"/>
          </a:p>
          <a:p>
            <a:r>
              <a:rPr lang="en-US" sz="2400" dirty="0" smtClean="0"/>
              <a:t>des permutations </a:t>
            </a:r>
            <a:r>
              <a:rPr lang="en-US" sz="2400" dirty="0" err="1" smtClean="0"/>
              <a:t>sont</a:t>
            </a:r>
            <a:r>
              <a:rPr lang="en-US" sz="2400" dirty="0" smtClean="0"/>
              <a:t> les </a:t>
            </a:r>
            <a:r>
              <a:rPr lang="en-US" sz="2400" dirty="0"/>
              <a:t>cycles.</a:t>
            </a:r>
            <a:endParaRPr lang="fr-CA" sz="2400" dirty="0"/>
          </a:p>
        </p:txBody>
      </p:sp>
      <p:sp>
        <p:nvSpPr>
          <p:cNvPr id="5" name="Espace réservé du contenu 2"/>
          <p:cNvSpPr txBox="1">
            <a:spLocks/>
          </p:cNvSpPr>
          <p:nvPr/>
        </p:nvSpPr>
        <p:spPr>
          <a:xfrm>
            <a:off x="381000" y="1483790"/>
            <a:ext cx="3886200" cy="27178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solidFill>
                  <a:schemeClr val="accent4">
                    <a:lumMod val="50000"/>
                  </a:schemeClr>
                </a:solidFill>
              </a:rPr>
              <a:t>Les </a:t>
            </a:r>
            <a:r>
              <a:rPr lang="en-US" sz="2400" dirty="0" err="1" smtClean="0">
                <a:solidFill>
                  <a:schemeClr val="accent4">
                    <a:lumMod val="50000"/>
                  </a:schemeClr>
                </a:solidFill>
              </a:rPr>
              <a:t>composantes</a:t>
            </a:r>
            <a:r>
              <a:rPr lang="en-US" sz="2400" dirty="0" smtClean="0">
                <a:solidFill>
                  <a:schemeClr val="accent4">
                    <a:lumMod val="50000"/>
                  </a:schemeClr>
                </a:solidFill>
              </a:rPr>
              <a:t>  </a:t>
            </a:r>
          </a:p>
          <a:p>
            <a:pPr marL="0" indent="0">
              <a:buFont typeface="Arial" pitchFamily="34" charset="0"/>
              <a:buNone/>
            </a:pPr>
            <a:r>
              <a:rPr lang="en-US" sz="2400" dirty="0">
                <a:solidFill>
                  <a:schemeClr val="accent4">
                    <a:lumMod val="50000"/>
                  </a:schemeClr>
                </a:solidFill>
              </a:rPr>
              <a:t> </a:t>
            </a:r>
            <a:r>
              <a:rPr lang="en-US" sz="2400" dirty="0" smtClean="0">
                <a:solidFill>
                  <a:schemeClr val="accent4">
                    <a:lumMod val="50000"/>
                  </a:schemeClr>
                </a:solidFill>
              </a:rPr>
              <a:t>                     </a:t>
            </a:r>
            <a:r>
              <a:rPr lang="en-US" sz="2400" dirty="0" err="1" smtClean="0">
                <a:solidFill>
                  <a:schemeClr val="accent4">
                    <a:lumMod val="50000"/>
                  </a:schemeClr>
                </a:solidFill>
              </a:rPr>
              <a:t>fondamentaux</a:t>
            </a:r>
            <a:endParaRPr lang="en-US" sz="2400" dirty="0" smtClean="0">
              <a:solidFill>
                <a:schemeClr val="accent4">
                  <a:lumMod val="50000"/>
                </a:schemeClr>
              </a:solidFill>
            </a:endParaRPr>
          </a:p>
          <a:p>
            <a:pPr marL="0" indent="0">
              <a:buFont typeface="Arial" pitchFamily="34" charset="0"/>
              <a:buNone/>
            </a:pPr>
            <a:endParaRPr lang="en-US" sz="2400" dirty="0">
              <a:solidFill>
                <a:schemeClr val="accent4">
                  <a:lumMod val="50000"/>
                </a:schemeClr>
              </a:solidFill>
            </a:endParaRPr>
          </a:p>
          <a:p>
            <a:pPr marL="0" indent="0">
              <a:buFont typeface="Arial" pitchFamily="34" charset="0"/>
              <a:buNone/>
            </a:pPr>
            <a:endParaRPr lang="en-US" sz="2400" dirty="0" smtClean="0">
              <a:solidFill>
                <a:schemeClr val="accent4">
                  <a:lumMod val="50000"/>
                </a:schemeClr>
              </a:solidFill>
            </a:endParaRPr>
          </a:p>
          <a:p>
            <a:pPr marL="0" indent="0">
              <a:buFont typeface="Arial" pitchFamily="34" charset="0"/>
              <a:buNone/>
            </a:pPr>
            <a:endParaRPr lang="en-US" sz="2400" dirty="0">
              <a:solidFill>
                <a:schemeClr val="accent4">
                  <a:lumMod val="50000"/>
                </a:schemeClr>
              </a:solidFill>
            </a:endParaRPr>
          </a:p>
          <a:p>
            <a:pPr marL="0" indent="0">
              <a:buFont typeface="Arial" pitchFamily="34" charset="0"/>
              <a:buNone/>
            </a:pPr>
            <a:r>
              <a:rPr lang="en-US" sz="2400" dirty="0">
                <a:solidFill>
                  <a:schemeClr val="accent4">
                    <a:lumMod val="50000"/>
                  </a:schemeClr>
                </a:solidFill>
              </a:rPr>
              <a:t>d</a:t>
            </a:r>
            <a:r>
              <a:rPr lang="en-US" sz="2400" dirty="0" smtClean="0">
                <a:solidFill>
                  <a:schemeClr val="accent4">
                    <a:lumMod val="50000"/>
                  </a:schemeClr>
                </a:solidFill>
              </a:rPr>
              <a:t>es </a:t>
            </a:r>
            <a:r>
              <a:rPr lang="en-US" sz="2400" dirty="0" err="1" smtClean="0">
                <a:solidFill>
                  <a:schemeClr val="accent4">
                    <a:lumMod val="50000"/>
                  </a:schemeClr>
                </a:solidFill>
              </a:rPr>
              <a:t>entiers</a:t>
            </a:r>
            <a:r>
              <a:rPr lang="en-US" sz="2400" dirty="0" smtClean="0">
                <a:solidFill>
                  <a:schemeClr val="accent4">
                    <a:lumMod val="50000"/>
                  </a:schemeClr>
                </a:solidFill>
              </a:rPr>
              <a:t> </a:t>
            </a:r>
            <a:r>
              <a:rPr lang="en-US" sz="2400" dirty="0" err="1" smtClean="0">
                <a:solidFill>
                  <a:schemeClr val="accent4">
                    <a:lumMod val="50000"/>
                  </a:schemeClr>
                </a:solidFill>
              </a:rPr>
              <a:t>sont</a:t>
            </a:r>
            <a:r>
              <a:rPr lang="en-US" sz="2400" dirty="0" smtClean="0">
                <a:solidFill>
                  <a:schemeClr val="accent4">
                    <a:lumMod val="50000"/>
                  </a:schemeClr>
                </a:solidFill>
              </a:rPr>
              <a:t> les premiers</a:t>
            </a:r>
          </a:p>
          <a:p>
            <a:pPr marL="0" indent="0">
              <a:buFont typeface="Arial" pitchFamily="34" charset="0"/>
              <a:buNone/>
            </a:pPr>
            <a:r>
              <a:rPr lang="en-US" sz="2400" dirty="0" smtClean="0">
                <a:solidFill>
                  <a:schemeClr val="accent4">
                    <a:lumMod val="50000"/>
                  </a:schemeClr>
                </a:solidFill>
              </a:rPr>
              <a:t> </a:t>
            </a:r>
            <a:endParaRPr lang="en-US" sz="2400" dirty="0">
              <a:solidFill>
                <a:schemeClr val="accent4">
                  <a:lumMod val="50000"/>
                </a:schemeClr>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917" y="2322731"/>
            <a:ext cx="1801330" cy="132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363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457200"/>
            <a:ext cx="8229600" cy="1143000"/>
          </a:xfrm>
        </p:spPr>
        <p:txBody>
          <a:bodyPr>
            <a:normAutofit fontScale="90000"/>
          </a:bodyPr>
          <a:lstStyle/>
          <a:p>
            <a:r>
              <a:rPr lang="en-US" sz="2800" dirty="0" smtClean="0"/>
              <a:t/>
            </a:r>
            <a:br>
              <a:rPr lang="en-US" sz="2800" dirty="0" smtClean="0"/>
            </a:br>
            <a:r>
              <a:rPr lang="en-US" sz="2800" dirty="0" smtClean="0"/>
              <a:t>A </a:t>
            </a:r>
            <a:r>
              <a:rPr lang="en-US" sz="2800" dirty="0"/>
              <a:t>calibration  to compare cycles and prime factors</a:t>
            </a:r>
            <a:r>
              <a:rPr lang="en-US" sz="2800" dirty="0" smtClean="0"/>
              <a:t>?</a:t>
            </a:r>
            <a:r>
              <a:rPr lang="en-US" sz="2800" dirty="0"/>
              <a:t/>
            </a:r>
            <a:br>
              <a:rPr lang="en-US" sz="2800" dirty="0"/>
            </a:br>
            <a:r>
              <a:rPr lang="fr-CA" sz="5300" i="1" dirty="0" smtClean="0">
                <a:solidFill>
                  <a:schemeClr val="accent2">
                    <a:lumMod val="75000"/>
                  </a:schemeClr>
                </a:solidFill>
              </a:rPr>
              <a:t>médico-légal</a:t>
            </a:r>
            <a:r>
              <a:rPr lang="fr-CA" sz="5300" i="1" dirty="0" smtClean="0"/>
              <a:t> </a:t>
            </a:r>
            <a:r>
              <a:rPr lang="fr-CA" sz="2800" dirty="0" smtClean="0"/>
              <a:t> </a:t>
            </a:r>
            <a:br>
              <a:rPr lang="fr-CA" sz="2800" dirty="0" smtClean="0"/>
            </a:br>
            <a:endParaRPr lang="fr-CA" sz="2800" dirty="0"/>
          </a:p>
        </p:txBody>
      </p:sp>
      <p:sp>
        <p:nvSpPr>
          <p:cNvPr id="3" name="Espace réservé du contenu 2"/>
          <p:cNvSpPr>
            <a:spLocks noGrp="1"/>
          </p:cNvSpPr>
          <p:nvPr>
            <p:ph idx="1"/>
          </p:nvPr>
        </p:nvSpPr>
        <p:spPr/>
        <p:txBody>
          <a:bodyPr>
            <a:normAutofit lnSpcReduction="10000"/>
          </a:bodyPr>
          <a:lstStyle/>
          <a:p>
            <a:pPr marL="0" indent="0" algn="just">
              <a:buNone/>
            </a:pPr>
            <a:r>
              <a:rPr lang="fr-CA" dirty="0">
                <a:solidFill>
                  <a:schemeClr val="tx2">
                    <a:lumMod val="50000"/>
                  </a:schemeClr>
                </a:solidFill>
                <a:latin typeface="Agency FB" pitchFamily="34" charset="0"/>
              </a:rPr>
              <a:t> </a:t>
            </a:r>
            <a:r>
              <a:rPr lang="fr-CA" sz="4400" dirty="0" smtClean="0">
                <a:solidFill>
                  <a:schemeClr val="tx2">
                    <a:lumMod val="50000"/>
                  </a:schemeClr>
                </a:solidFill>
                <a:latin typeface="Agency FB" pitchFamily="34" charset="0"/>
              </a:rPr>
              <a:t>1. Exercée pour aider la justice, en cas de crime.</a:t>
            </a:r>
          </a:p>
          <a:p>
            <a:pPr marL="0" indent="0" algn="just">
              <a:buNone/>
            </a:pPr>
            <a:r>
              <a:rPr lang="en-US" sz="4400" dirty="0" smtClean="0">
                <a:solidFill>
                  <a:schemeClr val="tx2">
                    <a:lumMod val="50000"/>
                  </a:schemeClr>
                </a:solidFill>
                <a:latin typeface="Agency FB" pitchFamily="34" charset="0"/>
              </a:rPr>
              <a:t>2. </a:t>
            </a:r>
            <a:r>
              <a:rPr lang="fr-CA" sz="4400" dirty="0" smtClean="0">
                <a:solidFill>
                  <a:schemeClr val="tx2">
                    <a:lumMod val="50000"/>
                  </a:schemeClr>
                </a:solidFill>
                <a:latin typeface="Agency FB" pitchFamily="34" charset="0"/>
              </a:rPr>
              <a:t>Concernant l'utilisation de la science ou la technologie dans l'enquête et l'établissement des faits ou des éléments de preuve.</a:t>
            </a:r>
          </a:p>
          <a:p>
            <a:pPr marL="0" indent="0" algn="just">
              <a:buNone/>
            </a:pPr>
            <a:endParaRPr lang="fr-CA" sz="4400" dirty="0">
              <a:solidFill>
                <a:schemeClr val="tx2">
                  <a:lumMod val="50000"/>
                </a:schemeClr>
              </a:solidFill>
              <a:latin typeface="Agency FB" pitchFamily="34" charset="0"/>
            </a:endParaRPr>
          </a:p>
          <a:p>
            <a:pPr marL="0" indent="0">
              <a:buNone/>
            </a:pPr>
            <a:r>
              <a:rPr lang="fr-CA" dirty="0">
                <a:solidFill>
                  <a:schemeClr val="tx2">
                    <a:lumMod val="50000"/>
                  </a:schemeClr>
                </a:solidFill>
                <a:latin typeface="Agency FB" pitchFamily="34" charset="0"/>
              </a:rPr>
              <a:t>                                                       </a:t>
            </a:r>
            <a:r>
              <a:rPr lang="fr-CA" sz="2800" dirty="0">
                <a:solidFill>
                  <a:srgbClr val="FF0000"/>
                </a:solidFill>
                <a:latin typeface="Agency FB" pitchFamily="34" charset="0"/>
              </a:rPr>
              <a:t>-</a:t>
            </a:r>
            <a:r>
              <a:rPr lang="fr-CA" sz="2800" dirty="0">
                <a:solidFill>
                  <a:srgbClr val="002060"/>
                </a:solidFill>
                <a:latin typeface="Arno Pro Smbd" pitchFamily="18" charset="0"/>
              </a:rPr>
              <a:t>Le Robert </a:t>
            </a:r>
            <a:r>
              <a:rPr lang="fr-CA" sz="2800" dirty="0">
                <a:solidFill>
                  <a:srgbClr val="0070C0"/>
                </a:solidFill>
                <a:latin typeface="Arno Pro Smbd" pitchFamily="18" charset="0"/>
              </a:rPr>
              <a:t>micro</a:t>
            </a:r>
            <a:r>
              <a:rPr lang="fr-CA" sz="2800" dirty="0">
                <a:solidFill>
                  <a:srgbClr val="FF0000"/>
                </a:solidFill>
                <a:latin typeface="Arno Pro Smbd" pitchFamily="18" charset="0"/>
              </a:rPr>
              <a:t> (2006) </a:t>
            </a:r>
            <a:endParaRPr lang="fr-CA" sz="2800" dirty="0"/>
          </a:p>
        </p:txBody>
      </p:sp>
    </p:spTree>
    <p:extLst>
      <p:ext uri="{BB962C8B-B14F-4D97-AF65-F5344CB8AC3E}">
        <p14:creationId xmlns:p14="http://schemas.microsoft.com/office/powerpoint/2010/main" val="4972199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Médecines légales - la Science ou art ?</a:t>
            </a:r>
            <a:endParaRPr lang="fr-CA" dirty="0"/>
          </a:p>
        </p:txBody>
      </p:sp>
      <p:sp>
        <p:nvSpPr>
          <p:cNvPr id="3" name="Espace réservé du contenu 2"/>
          <p:cNvSpPr>
            <a:spLocks noGrp="1"/>
          </p:cNvSpPr>
          <p:nvPr>
            <p:ph idx="1"/>
          </p:nvPr>
        </p:nvSpPr>
        <p:spPr>
          <a:xfrm>
            <a:off x="457200" y="1600200"/>
            <a:ext cx="8382000" cy="4876800"/>
          </a:xfrm>
        </p:spPr>
        <p:txBody>
          <a:bodyPr>
            <a:normAutofit fontScale="62500" lnSpcReduction="20000"/>
          </a:bodyPr>
          <a:lstStyle/>
          <a:p>
            <a:r>
              <a:rPr lang="fr-CA" dirty="0" smtClean="0"/>
              <a:t>Lorsqu'on compare l'anatomie des deux organismes apparemment différents, l'expert en criminalistique sait qu'un </a:t>
            </a:r>
            <a:r>
              <a:rPr lang="fr-CA" dirty="0"/>
              <a:t>doit calibrer </a:t>
            </a:r>
            <a:r>
              <a:rPr lang="fr-CA" dirty="0" smtClean="0"/>
              <a:t>leurs tailles sauf on pourrait être induit en erreur en leur faisant croire qu'ils sont différents, alors qu'ils pourraient être des organismes de jumeaux qui ont poussé à des vitesses différentes dans différents environnements. Afin de faire un </a:t>
            </a:r>
            <a:r>
              <a:rPr lang="fr-CA" dirty="0"/>
              <a:t>tel </a:t>
            </a:r>
            <a:r>
              <a:rPr lang="fr-CA" dirty="0" smtClean="0"/>
              <a:t>calibrage</a:t>
            </a:r>
            <a:r>
              <a:rPr lang="fr-CA" dirty="0" smtClean="0"/>
              <a:t>, il faut trouver une caractéristique essentielle des organismes, qui permet de mieux comparer les deux objets. Alors comment un identifier quels sont les principaux constituants de chaque organisme ? Experts en criminalistique envisager la sélection et la mesure de cette clé constituant à être autant un art qu'une science.   </a:t>
            </a:r>
          </a:p>
          <a:p>
            <a:endParaRPr lang="fr-CA" dirty="0"/>
          </a:p>
          <a:p>
            <a:r>
              <a:rPr lang="fr-CA" dirty="0" smtClean="0"/>
              <a:t>Afin de calibrer correctement les nombres entiers et les permutations, nous devons donc obtenir une meilleure idée de la façon dont ils cherchent généralement. Nous avons déjà identifié leurs composantes fondamentales, connaissances, la question est de savoir comment les comparer. Commençons par une question fondamentale : </a:t>
            </a:r>
          </a:p>
          <a:p>
            <a:endParaRPr lang="fr-CA" dirty="0" smtClean="0"/>
          </a:p>
          <a:p>
            <a:r>
              <a:rPr lang="fr-CA" dirty="0"/>
              <a:t>Q</a:t>
            </a:r>
            <a:r>
              <a:rPr lang="fr-CA" dirty="0" smtClean="0"/>
              <a:t>uelle proportion des entiers et des permutations, sont fondamentaux ?</a:t>
            </a:r>
            <a:endParaRPr lang="fr-CA" dirty="0"/>
          </a:p>
        </p:txBody>
      </p:sp>
    </p:spTree>
    <p:extLst>
      <p:ext uri="{BB962C8B-B14F-4D97-AF65-F5344CB8AC3E}">
        <p14:creationId xmlns:p14="http://schemas.microsoft.com/office/powerpoint/2010/main" val="3405185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Un calibrage possible ? </a:t>
            </a:r>
            <a:endParaRPr lang="fr-CA" dirty="0"/>
          </a:p>
        </p:txBody>
      </p:sp>
      <p:sp>
        <p:nvSpPr>
          <p:cNvPr id="3" name="Espace réservé du contenu 2"/>
          <p:cNvSpPr>
            <a:spLocks noGrp="1"/>
          </p:cNvSpPr>
          <p:nvPr>
            <p:ph idx="1"/>
          </p:nvPr>
        </p:nvSpPr>
        <p:spPr/>
        <p:txBody>
          <a:bodyPr>
            <a:normAutofit/>
          </a:bodyPr>
          <a:lstStyle/>
          <a:p>
            <a:pPr marL="0" indent="0">
              <a:buNone/>
            </a:pPr>
            <a:r>
              <a:rPr lang="fr-CA" sz="3600" dirty="0"/>
              <a:t>Quelle proportion de nombres entiers, et de les permutations, sont </a:t>
            </a:r>
            <a:r>
              <a:rPr lang="fr-CA" sz="3600" dirty="0" smtClean="0"/>
              <a:t> </a:t>
            </a:r>
            <a:r>
              <a:rPr lang="en-US" sz="3600" i="1" dirty="0" err="1" smtClean="0">
                <a:effectLst>
                  <a:outerShdw blurRad="38100" dist="38100" dir="2700000" algn="tl">
                    <a:srgbClr val="000000">
                      <a:alpha val="43137"/>
                    </a:srgbClr>
                  </a:outerShdw>
                </a:effectLst>
              </a:rPr>
              <a:t>fondamentales</a:t>
            </a:r>
            <a:r>
              <a:rPr lang="en-US" sz="3600" dirty="0" smtClean="0"/>
              <a:t>?</a:t>
            </a:r>
            <a:endParaRPr lang="en-US" sz="3600" dirty="0"/>
          </a:p>
          <a:p>
            <a:pPr marL="0" indent="0">
              <a:buNone/>
            </a:pPr>
            <a:r>
              <a:rPr lang="en-US" sz="3600" dirty="0" err="1" smtClean="0"/>
              <a:t>C’est</a:t>
            </a:r>
            <a:r>
              <a:rPr lang="en-US" sz="3600" dirty="0" smtClean="0"/>
              <a:t> à dire:</a:t>
            </a:r>
            <a:endParaRPr lang="en-US" sz="3600" dirty="0"/>
          </a:p>
          <a:p>
            <a:r>
              <a:rPr lang="en-US" sz="3600" dirty="0"/>
              <a:t> </a:t>
            </a:r>
            <a:r>
              <a:rPr lang="fr-CA" sz="3600" dirty="0"/>
              <a:t>Quelle proportion de </a:t>
            </a:r>
            <a:r>
              <a:rPr lang="fr-CA" sz="3600" dirty="0" smtClean="0"/>
              <a:t>entiers </a:t>
            </a:r>
            <a:r>
              <a:rPr lang="fr-CA" sz="3600" dirty="0"/>
              <a:t>sont </a:t>
            </a:r>
            <a:r>
              <a:rPr lang="fr-CA" sz="3600" dirty="0" smtClean="0"/>
              <a:t>des premiers </a:t>
            </a:r>
            <a:r>
              <a:rPr lang="fr-CA" sz="3600" dirty="0"/>
              <a:t>? </a:t>
            </a:r>
            <a:endParaRPr lang="fr-CA" sz="3600" dirty="0" smtClean="0"/>
          </a:p>
          <a:p>
            <a:r>
              <a:rPr lang="fr-CA" sz="3600" dirty="0" smtClean="0"/>
              <a:t>Quelle </a:t>
            </a:r>
            <a:r>
              <a:rPr lang="fr-CA" sz="3600" dirty="0"/>
              <a:t>proportion de permutations sont des cycles ? </a:t>
            </a:r>
            <a:endParaRPr lang="fr-CA" dirty="0"/>
          </a:p>
        </p:txBody>
      </p:sp>
    </p:spTree>
    <p:extLst>
      <p:ext uri="{BB962C8B-B14F-4D97-AF65-F5344CB8AC3E}">
        <p14:creationId xmlns:p14="http://schemas.microsoft.com/office/powerpoint/2010/main" val="3917467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3400" y="4343400"/>
            <a:ext cx="4191000" cy="1782763"/>
          </a:xfrm>
        </p:spPr>
        <p:txBody>
          <a:bodyPr/>
          <a:lstStyle/>
          <a:p>
            <a:pPr marL="0" indent="0">
              <a:buNone/>
            </a:pPr>
            <a:endParaRPr lang="fr-CA" dirty="0" smtClean="0"/>
          </a:p>
          <a:p>
            <a:pPr marL="0" indent="0">
              <a:buNone/>
            </a:pPr>
            <a:r>
              <a:rPr lang="fr-CA" dirty="0" smtClean="0"/>
              <a:t>  </a:t>
            </a:r>
            <a:endParaRPr lang="fr-CA"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31" y="500517"/>
            <a:ext cx="8991600" cy="6357483"/>
          </a:xfrm>
          <a:prstGeom prst="rect">
            <a:avLst/>
          </a:prstGeom>
        </p:spPr>
      </p:pic>
      <p:sp>
        <p:nvSpPr>
          <p:cNvPr id="2" name="Titre 1"/>
          <p:cNvSpPr>
            <a:spLocks noGrp="1"/>
          </p:cNvSpPr>
          <p:nvPr>
            <p:ph type="title"/>
          </p:nvPr>
        </p:nvSpPr>
        <p:spPr>
          <a:xfrm>
            <a:off x="609600" y="-228600"/>
            <a:ext cx="6629400" cy="944562"/>
          </a:xfrm>
        </p:spPr>
        <p:txBody>
          <a:bodyPr/>
          <a:lstStyle/>
          <a:p>
            <a:r>
              <a:rPr lang="fr-CA" dirty="0" smtClean="0">
                <a:solidFill>
                  <a:srgbClr val="FF0000"/>
                </a:solidFill>
              </a:rPr>
              <a:t>       Les autopsies </a:t>
            </a:r>
            <a:endParaRPr lang="fr-CA" dirty="0">
              <a:solidFill>
                <a:srgbClr val="FF0000"/>
              </a:solidFill>
            </a:endParaRPr>
          </a:p>
        </p:txBody>
      </p:sp>
    </p:spTree>
    <p:extLst>
      <p:ext uri="{BB962C8B-B14F-4D97-AF65-F5344CB8AC3E}">
        <p14:creationId xmlns:p14="http://schemas.microsoft.com/office/powerpoint/2010/main" val="5121758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4876800" y="5181600"/>
            <a:ext cx="3429000" cy="990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A"/>
          </a:p>
        </p:txBody>
      </p:sp>
      <p:sp>
        <p:nvSpPr>
          <p:cNvPr id="2" name="Titre 1"/>
          <p:cNvSpPr>
            <a:spLocks noGrp="1"/>
          </p:cNvSpPr>
          <p:nvPr>
            <p:ph type="title"/>
          </p:nvPr>
        </p:nvSpPr>
        <p:spPr>
          <a:xfrm>
            <a:off x="202870" y="-228600"/>
            <a:ext cx="8991600" cy="894806"/>
          </a:xfrm>
        </p:spPr>
        <p:txBody>
          <a:bodyPr>
            <a:noAutofit/>
          </a:bodyPr>
          <a:lstStyle/>
          <a:p>
            <a:r>
              <a:rPr lang="en-US" sz="3600" dirty="0" smtClean="0"/>
              <a:t/>
            </a:r>
            <a:br>
              <a:rPr lang="en-US" sz="3600" dirty="0" smtClean="0"/>
            </a:br>
            <a:r>
              <a:rPr lang="en-US" sz="3600" dirty="0" smtClean="0"/>
              <a:t/>
            </a:r>
            <a:br>
              <a:rPr lang="en-US" sz="3600" dirty="0" smtClean="0"/>
            </a:br>
            <a:r>
              <a:rPr lang="fr-CA" sz="4000" dirty="0"/>
              <a:t>Quelle proportion </a:t>
            </a:r>
            <a:r>
              <a:rPr lang="fr-CA" sz="4000" dirty="0" smtClean="0"/>
              <a:t>sont </a:t>
            </a:r>
            <a:r>
              <a:rPr lang="fr-CA" sz="4000" dirty="0"/>
              <a:t>fondamentale ? </a:t>
            </a:r>
            <a:r>
              <a:rPr lang="en-US" sz="4800" dirty="0"/>
              <a:t/>
            </a:r>
            <a:br>
              <a:rPr lang="en-US" sz="4800" dirty="0"/>
            </a:br>
            <a:endParaRPr lang="fr-CA" sz="3600" dirty="0"/>
          </a:p>
        </p:txBody>
      </p:sp>
      <p:sp>
        <p:nvSpPr>
          <p:cNvPr id="3" name="Espace réservé du contenu 2"/>
          <p:cNvSpPr>
            <a:spLocks noGrp="1"/>
          </p:cNvSpPr>
          <p:nvPr>
            <p:ph idx="1"/>
          </p:nvPr>
        </p:nvSpPr>
        <p:spPr>
          <a:xfrm>
            <a:off x="381000" y="1066800"/>
            <a:ext cx="8305800" cy="5059363"/>
          </a:xfrm>
        </p:spPr>
        <p:txBody>
          <a:bodyPr>
            <a:normAutofit fontScale="77500" lnSpcReduction="20000"/>
          </a:bodyPr>
          <a:lstStyle/>
          <a:p>
            <a:pPr marL="0" indent="0">
              <a:buNone/>
            </a:pPr>
            <a:r>
              <a:rPr lang="fr-CA" dirty="0"/>
              <a:t>Quelle proportion de permutations sont fondamentale</a:t>
            </a:r>
            <a:r>
              <a:rPr lang="en-US" dirty="0" smtClean="0"/>
              <a:t>?</a:t>
            </a:r>
          </a:p>
          <a:p>
            <a:pPr marL="0" indent="0">
              <a:buNone/>
            </a:pPr>
            <a:r>
              <a:rPr lang="en-US" dirty="0" smtClean="0"/>
              <a:t>            (</a:t>
            </a:r>
            <a:r>
              <a:rPr lang="fr-CA" dirty="0"/>
              <a:t>Ayez juste un composant fondamental ? Est un cycle </a:t>
            </a:r>
            <a:r>
              <a:rPr lang="en-US" dirty="0" smtClean="0"/>
              <a:t>?)</a:t>
            </a:r>
            <a:endParaRPr lang="en-US" dirty="0"/>
          </a:p>
          <a:p>
            <a:endParaRPr lang="en-US" dirty="0"/>
          </a:p>
          <a:p>
            <a:pPr marL="0" indent="0">
              <a:buNone/>
            </a:pPr>
            <a:r>
              <a:rPr lang="en-US" dirty="0" err="1" smtClean="0"/>
              <a:t>Combiens</a:t>
            </a:r>
            <a:r>
              <a:rPr lang="en-US" dirty="0" smtClean="0"/>
              <a:t> des </a:t>
            </a:r>
            <a:r>
              <a:rPr lang="en-US" dirty="0"/>
              <a:t>permutations </a:t>
            </a:r>
            <a:r>
              <a:rPr lang="el-GR" dirty="0">
                <a:solidFill>
                  <a:srgbClr val="00B050"/>
                </a:solidFill>
              </a:rPr>
              <a:t>σ</a:t>
            </a:r>
            <a:r>
              <a:rPr lang="el-GR" dirty="0"/>
              <a:t> </a:t>
            </a:r>
            <a:r>
              <a:rPr lang="en-US" dirty="0" smtClean="0"/>
              <a:t>de </a:t>
            </a:r>
            <a:r>
              <a:rPr lang="en-US" dirty="0" smtClean="0">
                <a:solidFill>
                  <a:srgbClr val="00B050"/>
                </a:solidFill>
              </a:rPr>
              <a:t>N</a:t>
            </a:r>
            <a:r>
              <a:rPr lang="en-US" dirty="0" smtClean="0"/>
              <a:t> </a:t>
            </a:r>
            <a:r>
              <a:rPr lang="en-US" dirty="0" err="1" smtClean="0"/>
              <a:t>lettres</a:t>
            </a:r>
            <a:r>
              <a:rPr lang="en-US" dirty="0"/>
              <a:t>?</a:t>
            </a:r>
          </a:p>
          <a:p>
            <a:endParaRPr lang="en-US" dirty="0"/>
          </a:p>
          <a:p>
            <a:r>
              <a:rPr lang="en-US" dirty="0"/>
              <a:t>N </a:t>
            </a:r>
            <a:r>
              <a:rPr lang="en-US" dirty="0" err="1" smtClean="0"/>
              <a:t>choix</a:t>
            </a:r>
            <a:r>
              <a:rPr lang="en-US" dirty="0" smtClean="0"/>
              <a:t> pour </a:t>
            </a:r>
            <a:r>
              <a:rPr lang="el-GR" dirty="0" smtClean="0">
                <a:solidFill>
                  <a:srgbClr val="00B050"/>
                </a:solidFill>
              </a:rPr>
              <a:t>σ</a:t>
            </a:r>
            <a:r>
              <a:rPr lang="fr-CA" dirty="0">
                <a:solidFill>
                  <a:srgbClr val="00B050"/>
                </a:solidFill>
              </a:rPr>
              <a:t>(1</a:t>
            </a:r>
            <a:r>
              <a:rPr lang="fr-CA" dirty="0" smtClean="0">
                <a:solidFill>
                  <a:srgbClr val="00B050"/>
                </a:solidFill>
              </a:rPr>
              <a:t>)</a:t>
            </a:r>
            <a:r>
              <a:rPr lang="en-US" dirty="0" smtClean="0">
                <a:solidFill>
                  <a:srgbClr val="00B050"/>
                </a:solidFill>
              </a:rPr>
              <a:t>:       </a:t>
            </a:r>
            <a:r>
              <a:rPr lang="el-GR" dirty="0" smtClean="0">
                <a:solidFill>
                  <a:srgbClr val="00B050"/>
                </a:solidFill>
              </a:rPr>
              <a:t>σ</a:t>
            </a:r>
            <a:r>
              <a:rPr lang="fr-CA" dirty="0" smtClean="0">
                <a:solidFill>
                  <a:srgbClr val="00B050"/>
                </a:solidFill>
              </a:rPr>
              <a:t>(1)=1 </a:t>
            </a:r>
            <a:r>
              <a:rPr lang="fr-CA" dirty="0" smtClean="0"/>
              <a:t>ou </a:t>
            </a:r>
            <a:r>
              <a:rPr lang="fr-CA" dirty="0" smtClean="0">
                <a:solidFill>
                  <a:srgbClr val="00B050"/>
                </a:solidFill>
              </a:rPr>
              <a:t>2</a:t>
            </a:r>
            <a:r>
              <a:rPr lang="fr-CA" dirty="0" smtClean="0"/>
              <a:t> ou … ou </a:t>
            </a:r>
            <a:r>
              <a:rPr lang="fr-CA" dirty="0" smtClean="0">
                <a:solidFill>
                  <a:srgbClr val="00B050"/>
                </a:solidFill>
              </a:rPr>
              <a:t>N</a:t>
            </a:r>
            <a:r>
              <a:rPr lang="fr-CA" dirty="0" smtClean="0"/>
              <a:t>;</a:t>
            </a:r>
            <a:endParaRPr lang="en-US" dirty="0"/>
          </a:p>
          <a:p>
            <a:r>
              <a:rPr lang="en-US" dirty="0"/>
              <a:t>N-1 </a:t>
            </a:r>
            <a:r>
              <a:rPr lang="en-US" dirty="0" err="1"/>
              <a:t>choix</a:t>
            </a:r>
            <a:r>
              <a:rPr lang="en-US" dirty="0"/>
              <a:t> pour </a:t>
            </a:r>
            <a:r>
              <a:rPr lang="el-GR" dirty="0" smtClean="0">
                <a:solidFill>
                  <a:srgbClr val="00B050"/>
                </a:solidFill>
              </a:rPr>
              <a:t>σ</a:t>
            </a:r>
            <a:r>
              <a:rPr lang="fr-CA" dirty="0" smtClean="0">
                <a:solidFill>
                  <a:srgbClr val="00B050"/>
                </a:solidFill>
              </a:rPr>
              <a:t>(2):   </a:t>
            </a:r>
            <a:r>
              <a:rPr lang="el-GR" dirty="0">
                <a:solidFill>
                  <a:srgbClr val="00B050"/>
                </a:solidFill>
              </a:rPr>
              <a:t>σ</a:t>
            </a:r>
            <a:r>
              <a:rPr lang="fr-CA" dirty="0" smtClean="0">
                <a:solidFill>
                  <a:srgbClr val="00B050"/>
                </a:solidFill>
              </a:rPr>
              <a:t>(2)=</a:t>
            </a:r>
            <a:r>
              <a:rPr lang="fr-CA" dirty="0">
                <a:solidFill>
                  <a:srgbClr val="00B050"/>
                </a:solidFill>
              </a:rPr>
              <a:t>1 </a:t>
            </a:r>
            <a:r>
              <a:rPr lang="fr-CA" dirty="0" smtClean="0"/>
              <a:t>ou </a:t>
            </a:r>
            <a:r>
              <a:rPr lang="fr-CA" dirty="0">
                <a:solidFill>
                  <a:srgbClr val="00B050"/>
                </a:solidFill>
              </a:rPr>
              <a:t>2</a:t>
            </a:r>
            <a:r>
              <a:rPr lang="fr-CA" dirty="0"/>
              <a:t> </a:t>
            </a:r>
            <a:r>
              <a:rPr lang="fr-CA" dirty="0" smtClean="0"/>
              <a:t>ou </a:t>
            </a:r>
            <a:r>
              <a:rPr lang="fr-CA" dirty="0"/>
              <a:t>… </a:t>
            </a:r>
            <a:r>
              <a:rPr lang="fr-CA" dirty="0" smtClean="0"/>
              <a:t>ou </a:t>
            </a:r>
            <a:r>
              <a:rPr lang="fr-CA" dirty="0" smtClean="0">
                <a:solidFill>
                  <a:srgbClr val="00B050"/>
                </a:solidFill>
              </a:rPr>
              <a:t>N</a:t>
            </a:r>
            <a:r>
              <a:rPr lang="fr-CA" dirty="0" smtClean="0"/>
              <a:t> mais pas </a:t>
            </a:r>
            <a:r>
              <a:rPr lang="el-GR" dirty="0"/>
              <a:t>σ</a:t>
            </a:r>
            <a:r>
              <a:rPr lang="fr-CA" dirty="0">
                <a:solidFill>
                  <a:srgbClr val="00B050"/>
                </a:solidFill>
              </a:rPr>
              <a:t>(1</a:t>
            </a:r>
            <a:r>
              <a:rPr lang="fr-CA" dirty="0" smtClean="0">
                <a:solidFill>
                  <a:srgbClr val="00B050"/>
                </a:solidFill>
              </a:rPr>
              <a:t>)</a:t>
            </a:r>
            <a:r>
              <a:rPr lang="fr-CA" dirty="0" smtClean="0"/>
              <a:t>;</a:t>
            </a:r>
          </a:p>
          <a:p>
            <a:r>
              <a:rPr lang="en-US" dirty="0"/>
              <a:t>N-2 </a:t>
            </a:r>
            <a:r>
              <a:rPr lang="en-US" dirty="0" err="1"/>
              <a:t>choix</a:t>
            </a:r>
            <a:r>
              <a:rPr lang="en-US" dirty="0"/>
              <a:t> pour </a:t>
            </a:r>
            <a:r>
              <a:rPr lang="el-GR" dirty="0">
                <a:solidFill>
                  <a:srgbClr val="00B050"/>
                </a:solidFill>
              </a:rPr>
              <a:t>σ</a:t>
            </a:r>
            <a:r>
              <a:rPr lang="fr-CA" dirty="0" smtClean="0">
                <a:solidFill>
                  <a:srgbClr val="00B050"/>
                </a:solidFill>
              </a:rPr>
              <a:t>(3):   </a:t>
            </a:r>
            <a:r>
              <a:rPr lang="el-GR" dirty="0">
                <a:solidFill>
                  <a:srgbClr val="00B050"/>
                </a:solidFill>
              </a:rPr>
              <a:t>σ</a:t>
            </a:r>
            <a:r>
              <a:rPr lang="fr-CA" dirty="0" smtClean="0">
                <a:solidFill>
                  <a:srgbClr val="00B050"/>
                </a:solidFill>
              </a:rPr>
              <a:t>(3)=</a:t>
            </a:r>
            <a:r>
              <a:rPr lang="fr-CA" dirty="0">
                <a:solidFill>
                  <a:srgbClr val="00B050"/>
                </a:solidFill>
              </a:rPr>
              <a:t>1 </a:t>
            </a:r>
            <a:r>
              <a:rPr lang="fr-CA" dirty="0" smtClean="0"/>
              <a:t>ou … ou </a:t>
            </a:r>
            <a:r>
              <a:rPr lang="fr-CA" dirty="0" smtClean="0">
                <a:solidFill>
                  <a:srgbClr val="00B050"/>
                </a:solidFill>
              </a:rPr>
              <a:t>N</a:t>
            </a:r>
            <a:r>
              <a:rPr lang="fr-CA" dirty="0" smtClean="0"/>
              <a:t>, et pas </a:t>
            </a:r>
            <a:r>
              <a:rPr lang="el-GR" dirty="0" smtClean="0">
                <a:solidFill>
                  <a:srgbClr val="00B050"/>
                </a:solidFill>
              </a:rPr>
              <a:t>σ</a:t>
            </a:r>
            <a:r>
              <a:rPr lang="fr-CA" dirty="0">
                <a:solidFill>
                  <a:srgbClr val="00B050"/>
                </a:solidFill>
              </a:rPr>
              <a:t>(1</a:t>
            </a:r>
            <a:r>
              <a:rPr lang="fr-CA" dirty="0" smtClean="0">
                <a:solidFill>
                  <a:srgbClr val="00B050"/>
                </a:solidFill>
              </a:rPr>
              <a:t>) </a:t>
            </a:r>
            <a:r>
              <a:rPr lang="fr-CA" dirty="0" smtClean="0"/>
              <a:t>ou </a:t>
            </a:r>
            <a:r>
              <a:rPr lang="el-GR" dirty="0">
                <a:solidFill>
                  <a:srgbClr val="00B050"/>
                </a:solidFill>
              </a:rPr>
              <a:t>σ</a:t>
            </a:r>
            <a:r>
              <a:rPr lang="fr-CA" dirty="0">
                <a:solidFill>
                  <a:srgbClr val="00B050"/>
                </a:solidFill>
              </a:rPr>
              <a:t>(2</a:t>
            </a:r>
            <a:r>
              <a:rPr lang="fr-CA" dirty="0" smtClean="0">
                <a:solidFill>
                  <a:srgbClr val="00B050"/>
                </a:solidFill>
              </a:rPr>
              <a:t>);</a:t>
            </a:r>
            <a:endParaRPr lang="en-US" dirty="0">
              <a:solidFill>
                <a:srgbClr val="00B050"/>
              </a:solidFill>
            </a:endParaRPr>
          </a:p>
          <a:p>
            <a:r>
              <a:rPr lang="en-US" dirty="0" smtClean="0"/>
              <a:t> </a:t>
            </a:r>
            <a:r>
              <a:rPr lang="en-US" dirty="0"/>
              <a:t>..........</a:t>
            </a:r>
          </a:p>
          <a:p>
            <a:r>
              <a:rPr lang="en-US" dirty="0"/>
              <a:t>2 </a:t>
            </a:r>
            <a:r>
              <a:rPr lang="en-US" dirty="0" err="1"/>
              <a:t>choix</a:t>
            </a:r>
            <a:r>
              <a:rPr lang="en-US" dirty="0"/>
              <a:t> pour </a:t>
            </a:r>
            <a:r>
              <a:rPr lang="el-GR" dirty="0" smtClean="0">
                <a:solidFill>
                  <a:srgbClr val="00B050"/>
                </a:solidFill>
              </a:rPr>
              <a:t>σ</a:t>
            </a:r>
            <a:r>
              <a:rPr lang="fr-CA" dirty="0" smtClean="0">
                <a:solidFill>
                  <a:srgbClr val="00B050"/>
                </a:solidFill>
              </a:rPr>
              <a:t>(N-1):</a:t>
            </a:r>
          </a:p>
          <a:p>
            <a:r>
              <a:rPr lang="en-US" dirty="0"/>
              <a:t>1 </a:t>
            </a:r>
            <a:r>
              <a:rPr lang="en-US" dirty="0" err="1"/>
              <a:t>choix</a:t>
            </a:r>
            <a:r>
              <a:rPr lang="en-US" dirty="0"/>
              <a:t> pour </a:t>
            </a:r>
            <a:r>
              <a:rPr lang="el-GR" dirty="0" smtClean="0">
                <a:solidFill>
                  <a:srgbClr val="00B050"/>
                </a:solidFill>
              </a:rPr>
              <a:t>σ</a:t>
            </a:r>
            <a:r>
              <a:rPr lang="fr-CA" dirty="0" smtClean="0">
                <a:solidFill>
                  <a:srgbClr val="00B050"/>
                </a:solidFill>
              </a:rPr>
              <a:t>(N): </a:t>
            </a:r>
          </a:p>
          <a:p>
            <a:pPr marL="0" indent="0">
              <a:buNone/>
            </a:pPr>
            <a:r>
              <a:rPr lang="fr-CA" dirty="0"/>
              <a:t> </a:t>
            </a:r>
            <a:r>
              <a:rPr lang="fr-CA" dirty="0" smtClean="0"/>
              <a:t>                                                               </a:t>
            </a:r>
            <a:r>
              <a:rPr lang="en-US" dirty="0" smtClean="0"/>
              <a:t># Total des </a:t>
            </a:r>
            <a:r>
              <a:rPr lang="el-GR" dirty="0" smtClean="0"/>
              <a:t>σ</a:t>
            </a:r>
            <a:r>
              <a:rPr lang="en-US" dirty="0" smtClean="0"/>
              <a:t> </a:t>
            </a:r>
            <a:r>
              <a:rPr lang="en-US" dirty="0"/>
              <a:t>possible </a:t>
            </a:r>
            <a:r>
              <a:rPr lang="en-US" dirty="0" smtClean="0"/>
              <a:t>=</a:t>
            </a:r>
            <a:endParaRPr lang="en-US" dirty="0"/>
          </a:p>
          <a:p>
            <a:pPr marL="0" indent="0">
              <a:buNone/>
            </a:pPr>
            <a:r>
              <a:rPr lang="en-US" dirty="0"/>
              <a:t> </a:t>
            </a:r>
            <a:r>
              <a:rPr lang="en-US" dirty="0" smtClean="0"/>
              <a:t>     # </a:t>
            </a:r>
            <a:r>
              <a:rPr lang="en-US" dirty="0"/>
              <a:t>Total des </a:t>
            </a:r>
            <a:r>
              <a:rPr lang="fr-CA" dirty="0" smtClean="0"/>
              <a:t>permutations  </a:t>
            </a:r>
            <a:r>
              <a:rPr lang="en-US" dirty="0" smtClean="0"/>
              <a:t>      =  </a:t>
            </a:r>
            <a:r>
              <a:rPr lang="en-US" dirty="0" smtClean="0"/>
              <a:t>N x </a:t>
            </a:r>
            <a:r>
              <a:rPr lang="en-US" dirty="0"/>
              <a:t>(N-1) </a:t>
            </a:r>
            <a:r>
              <a:rPr lang="en-US" dirty="0" smtClean="0"/>
              <a:t>x … x </a:t>
            </a:r>
            <a:r>
              <a:rPr lang="en-US" dirty="0"/>
              <a:t>2 </a:t>
            </a:r>
            <a:r>
              <a:rPr lang="en-US" dirty="0" smtClean="0"/>
              <a:t>x 1  =  N</a:t>
            </a:r>
            <a:r>
              <a:rPr lang="en-US" dirty="0"/>
              <a:t>!</a:t>
            </a:r>
            <a:endParaRPr lang="fr-CA" dirty="0"/>
          </a:p>
        </p:txBody>
      </p:sp>
    </p:spTree>
    <p:extLst>
      <p:ext uri="{BB962C8B-B14F-4D97-AF65-F5344CB8AC3E}">
        <p14:creationId xmlns:p14="http://schemas.microsoft.com/office/powerpoint/2010/main" val="35300965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533400" y="990600"/>
            <a:ext cx="39624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A"/>
          </a:p>
        </p:txBody>
      </p:sp>
      <p:sp>
        <p:nvSpPr>
          <p:cNvPr id="5" name="Organigramme : Alternative 4"/>
          <p:cNvSpPr/>
          <p:nvPr/>
        </p:nvSpPr>
        <p:spPr>
          <a:xfrm>
            <a:off x="4114800" y="5181600"/>
            <a:ext cx="4343400" cy="990600"/>
          </a:xfrm>
          <a:prstGeom prst="flowChartAlternateProces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533400" y="0"/>
            <a:ext cx="8305800" cy="715962"/>
          </a:xfrm>
        </p:spPr>
        <p:txBody>
          <a:bodyPr>
            <a:noAutofit/>
          </a:bodyPr>
          <a:lstStyle/>
          <a:p>
            <a:pPr marL="0" indent="0"/>
            <a:r>
              <a:rPr lang="en-US" sz="3200" dirty="0" smtClean="0"/>
              <a:t/>
            </a:r>
            <a:br>
              <a:rPr lang="en-US" sz="3200" dirty="0" smtClean="0"/>
            </a:br>
            <a:r>
              <a:rPr lang="fr-CA" sz="2800" dirty="0"/>
              <a:t>Quelle proportion de permutations sont fondamentale</a:t>
            </a:r>
            <a:r>
              <a:rPr lang="en-US" sz="2800" dirty="0"/>
              <a:t>?</a:t>
            </a:r>
          </a:p>
        </p:txBody>
      </p:sp>
      <p:sp>
        <p:nvSpPr>
          <p:cNvPr id="3" name="Espace réservé du contenu 2"/>
          <p:cNvSpPr>
            <a:spLocks noGrp="1"/>
          </p:cNvSpPr>
          <p:nvPr>
            <p:ph idx="1"/>
          </p:nvPr>
        </p:nvSpPr>
        <p:spPr>
          <a:xfrm>
            <a:off x="457200" y="1143000"/>
            <a:ext cx="8229600" cy="4983163"/>
          </a:xfrm>
        </p:spPr>
        <p:txBody>
          <a:bodyPr>
            <a:normAutofit fontScale="85000" lnSpcReduction="20000"/>
          </a:bodyPr>
          <a:lstStyle/>
          <a:p>
            <a:pPr marL="0" indent="0">
              <a:buNone/>
            </a:pPr>
            <a:r>
              <a:rPr lang="fr-CA" dirty="0"/>
              <a:t># Total des </a:t>
            </a:r>
            <a:r>
              <a:rPr lang="fr-CA" dirty="0" smtClean="0"/>
              <a:t>permutations</a:t>
            </a:r>
            <a:r>
              <a:rPr lang="fr-CA" dirty="0"/>
              <a:t>= N!</a:t>
            </a:r>
          </a:p>
          <a:p>
            <a:pPr marL="0" indent="0">
              <a:buNone/>
            </a:pPr>
            <a:r>
              <a:rPr lang="fr-CA" dirty="0"/>
              <a:t> </a:t>
            </a:r>
            <a:r>
              <a:rPr lang="fr-CA" dirty="0" smtClean="0"/>
              <a:t>            </a:t>
            </a:r>
            <a:r>
              <a:rPr lang="fr-CA" i="1" u="sng" dirty="0" smtClean="0"/>
              <a:t>Qu’est-ce que le </a:t>
            </a:r>
            <a:r>
              <a:rPr lang="fr-CA" i="1" u="sng" dirty="0"/>
              <a:t># </a:t>
            </a:r>
            <a:r>
              <a:rPr lang="fr-CA" i="1" u="sng" dirty="0" smtClean="0"/>
              <a:t>total de </a:t>
            </a:r>
            <a:r>
              <a:rPr lang="fr-CA" i="1" u="sng" dirty="0" smtClean="0"/>
              <a:t>cycles de </a:t>
            </a:r>
            <a:r>
              <a:rPr lang="fr-CA" i="1" u="sng" dirty="0"/>
              <a:t>N </a:t>
            </a:r>
            <a:r>
              <a:rPr lang="fr-CA" i="1" u="sng" dirty="0" smtClean="0"/>
              <a:t>lettres?</a:t>
            </a:r>
          </a:p>
          <a:p>
            <a:pPr marL="0" indent="0">
              <a:buNone/>
            </a:pPr>
            <a:endParaRPr lang="fr-CA" i="1" u="sng" dirty="0"/>
          </a:p>
          <a:p>
            <a:pPr marL="0" indent="0">
              <a:buNone/>
            </a:pPr>
            <a:r>
              <a:rPr lang="fr-CA" dirty="0" smtClean="0">
                <a:effectLst>
                  <a:outerShdw blurRad="38100" dist="38100" dir="2700000" algn="tl">
                    <a:srgbClr val="000000">
                      <a:alpha val="43137"/>
                    </a:srgbClr>
                  </a:outerShdw>
                </a:effectLst>
              </a:rPr>
              <a:t>I</a:t>
            </a:r>
            <a:r>
              <a:rPr lang="fr-CA" dirty="0">
                <a:effectLst>
                  <a:outerShdw blurRad="38100" dist="38100" dir="2700000" algn="tl">
                    <a:srgbClr val="000000">
                      <a:alpha val="43137"/>
                    </a:srgbClr>
                  </a:outerShdw>
                </a:effectLst>
              </a:rPr>
              <a:t>dée</a:t>
            </a:r>
            <a:r>
              <a:rPr lang="fr-CA" dirty="0" smtClean="0">
                <a:effectLst>
                  <a:outerShdw blurRad="38100" dist="38100" dir="2700000" algn="tl">
                    <a:srgbClr val="000000">
                      <a:alpha val="43137"/>
                    </a:srgbClr>
                  </a:outerShdw>
                </a:effectLst>
              </a:rPr>
              <a:t>:    </a:t>
            </a:r>
            <a:r>
              <a:rPr lang="fr-CA" dirty="0">
                <a:effectLst>
                  <a:outerShdw blurRad="38100" dist="38100" dir="2700000" algn="tl">
                    <a:srgbClr val="000000">
                      <a:alpha val="43137"/>
                    </a:srgbClr>
                  </a:outerShdw>
                </a:effectLst>
              </a:rPr>
              <a:t>Tracez le chemin du premier élément…</a:t>
            </a:r>
          </a:p>
          <a:p>
            <a:pPr marL="0" indent="0">
              <a:buNone/>
            </a:pPr>
            <a:r>
              <a:rPr lang="fr-CA" dirty="0" smtClean="0"/>
              <a:t>Cycle    </a:t>
            </a:r>
            <a:r>
              <a:rPr lang="el-GR" dirty="0" smtClean="0">
                <a:solidFill>
                  <a:srgbClr val="00B050"/>
                </a:solidFill>
              </a:rPr>
              <a:t>σ</a:t>
            </a:r>
            <a:r>
              <a:rPr lang="fr-CA" dirty="0" smtClean="0">
                <a:solidFill>
                  <a:srgbClr val="00B050"/>
                </a:solidFill>
              </a:rPr>
              <a:t> = </a:t>
            </a:r>
            <a:r>
              <a:rPr lang="fr-CA" dirty="0" smtClean="0">
                <a:solidFill>
                  <a:srgbClr val="00B050"/>
                </a:solidFill>
              </a:rPr>
              <a:t>(1</a:t>
            </a:r>
            <a:r>
              <a:rPr lang="fr-CA" dirty="0">
                <a:solidFill>
                  <a:srgbClr val="00B050"/>
                </a:solidFill>
              </a:rPr>
              <a:t>, </a:t>
            </a:r>
            <a:r>
              <a:rPr lang="el-GR" dirty="0" smtClean="0">
                <a:solidFill>
                  <a:srgbClr val="00B050"/>
                </a:solidFill>
              </a:rPr>
              <a:t>χ</a:t>
            </a:r>
            <a:r>
              <a:rPr lang="fr-CA" dirty="0" smtClean="0">
                <a:solidFill>
                  <a:srgbClr val="00B050"/>
                </a:solidFill>
              </a:rPr>
              <a:t>(1), </a:t>
            </a:r>
            <a:r>
              <a:rPr lang="el-GR" dirty="0">
                <a:solidFill>
                  <a:srgbClr val="00B050"/>
                </a:solidFill>
              </a:rPr>
              <a:t>χ</a:t>
            </a:r>
            <a:r>
              <a:rPr lang="fr-CA" dirty="0" smtClean="0">
                <a:solidFill>
                  <a:srgbClr val="00B050"/>
                </a:solidFill>
              </a:rPr>
              <a:t>(2), </a:t>
            </a:r>
            <a:r>
              <a:rPr lang="el-GR" dirty="0">
                <a:solidFill>
                  <a:srgbClr val="00B050"/>
                </a:solidFill>
              </a:rPr>
              <a:t>χ</a:t>
            </a:r>
            <a:r>
              <a:rPr lang="fr-CA" dirty="0" smtClean="0">
                <a:solidFill>
                  <a:srgbClr val="00B050"/>
                </a:solidFill>
              </a:rPr>
              <a:t>(3), …, </a:t>
            </a:r>
            <a:r>
              <a:rPr lang="el-GR" dirty="0">
                <a:solidFill>
                  <a:srgbClr val="00B050"/>
                </a:solidFill>
              </a:rPr>
              <a:t>χ</a:t>
            </a:r>
            <a:r>
              <a:rPr lang="fr-CA" dirty="0" smtClean="0">
                <a:solidFill>
                  <a:srgbClr val="00B050"/>
                </a:solidFill>
              </a:rPr>
              <a:t>(N-1))</a:t>
            </a:r>
            <a:endParaRPr lang="fr-CA" dirty="0">
              <a:solidFill>
                <a:srgbClr val="00B050"/>
              </a:solidFill>
            </a:endParaRPr>
          </a:p>
          <a:p>
            <a:pPr marL="0" indent="0">
              <a:buNone/>
            </a:pPr>
            <a:r>
              <a:rPr lang="fr-CA" dirty="0"/>
              <a:t> </a:t>
            </a:r>
            <a:r>
              <a:rPr lang="fr-CA" dirty="0"/>
              <a:t>Le chemin ne croise pas à lui-même jusqu'à </a:t>
            </a:r>
            <a:r>
              <a:rPr lang="fr-CA" dirty="0" smtClean="0"/>
              <a:t>le fin </a:t>
            </a:r>
            <a:r>
              <a:rPr lang="fr-CA" dirty="0" smtClean="0"/>
              <a:t>:</a:t>
            </a:r>
          </a:p>
          <a:p>
            <a:pPr marL="0" indent="0">
              <a:buNone/>
            </a:pPr>
            <a:r>
              <a:rPr lang="fr-CA" dirty="0"/>
              <a:t> </a:t>
            </a:r>
            <a:r>
              <a:rPr lang="fr-CA" dirty="0" smtClean="0"/>
              <a:t>  Alors </a:t>
            </a:r>
            <a:r>
              <a:rPr lang="fr-CA" dirty="0" smtClean="0">
                <a:solidFill>
                  <a:srgbClr val="00B050"/>
                </a:solidFill>
              </a:rPr>
              <a:t>1</a:t>
            </a:r>
            <a:r>
              <a:rPr lang="fr-CA" dirty="0">
                <a:solidFill>
                  <a:srgbClr val="00B050"/>
                </a:solidFill>
              </a:rPr>
              <a:t>, </a:t>
            </a:r>
            <a:r>
              <a:rPr lang="el-GR" dirty="0">
                <a:solidFill>
                  <a:srgbClr val="00B050"/>
                </a:solidFill>
              </a:rPr>
              <a:t>χ</a:t>
            </a:r>
            <a:r>
              <a:rPr lang="fr-CA" dirty="0">
                <a:solidFill>
                  <a:srgbClr val="00B050"/>
                </a:solidFill>
              </a:rPr>
              <a:t>(1), </a:t>
            </a:r>
            <a:r>
              <a:rPr lang="el-GR" dirty="0">
                <a:solidFill>
                  <a:srgbClr val="00B050"/>
                </a:solidFill>
              </a:rPr>
              <a:t>χ</a:t>
            </a:r>
            <a:r>
              <a:rPr lang="fr-CA" dirty="0">
                <a:solidFill>
                  <a:srgbClr val="00B050"/>
                </a:solidFill>
              </a:rPr>
              <a:t>(2), </a:t>
            </a:r>
            <a:r>
              <a:rPr lang="fr-CA" dirty="0" smtClean="0">
                <a:solidFill>
                  <a:srgbClr val="00B050"/>
                </a:solidFill>
              </a:rPr>
              <a:t>…, </a:t>
            </a:r>
            <a:r>
              <a:rPr lang="el-GR" dirty="0">
                <a:solidFill>
                  <a:srgbClr val="00B050"/>
                </a:solidFill>
              </a:rPr>
              <a:t>χ</a:t>
            </a:r>
            <a:r>
              <a:rPr lang="fr-CA" dirty="0">
                <a:solidFill>
                  <a:srgbClr val="00B050"/>
                </a:solidFill>
              </a:rPr>
              <a:t>(N-1</a:t>
            </a:r>
            <a:r>
              <a:rPr lang="fr-CA" dirty="0" smtClean="0">
                <a:solidFill>
                  <a:srgbClr val="00B050"/>
                </a:solidFill>
              </a:rPr>
              <a:t>) </a:t>
            </a:r>
            <a:r>
              <a:rPr lang="fr-CA" dirty="0" smtClean="0"/>
              <a:t>sont </a:t>
            </a:r>
            <a:r>
              <a:rPr lang="fr-CA" dirty="0"/>
              <a:t>tous différents :</a:t>
            </a:r>
            <a:endParaRPr lang="en-US" dirty="0"/>
          </a:p>
          <a:p>
            <a:r>
              <a:rPr lang="en-US" dirty="0"/>
              <a:t>N-1 </a:t>
            </a:r>
            <a:r>
              <a:rPr lang="en-US" dirty="0" err="1" smtClean="0"/>
              <a:t>choix</a:t>
            </a:r>
            <a:r>
              <a:rPr lang="en-US" dirty="0" smtClean="0"/>
              <a:t> pour </a:t>
            </a:r>
            <a:r>
              <a:rPr lang="el-GR" dirty="0" smtClean="0">
                <a:solidFill>
                  <a:srgbClr val="00B050"/>
                </a:solidFill>
              </a:rPr>
              <a:t>χ</a:t>
            </a:r>
            <a:r>
              <a:rPr lang="fr-CA" dirty="0">
                <a:solidFill>
                  <a:srgbClr val="00B050"/>
                </a:solidFill>
              </a:rPr>
              <a:t>(1</a:t>
            </a:r>
            <a:r>
              <a:rPr lang="fr-CA" dirty="0" smtClean="0">
                <a:solidFill>
                  <a:srgbClr val="00B050"/>
                </a:solidFill>
              </a:rPr>
              <a:t>) : </a:t>
            </a:r>
            <a:r>
              <a:rPr lang="el-GR" dirty="0">
                <a:solidFill>
                  <a:srgbClr val="00B050"/>
                </a:solidFill>
              </a:rPr>
              <a:t>χ</a:t>
            </a:r>
            <a:r>
              <a:rPr lang="fr-CA" dirty="0">
                <a:solidFill>
                  <a:srgbClr val="00B050"/>
                </a:solidFill>
              </a:rPr>
              <a:t>(1) </a:t>
            </a:r>
            <a:r>
              <a:rPr lang="fr-CA" dirty="0" smtClean="0">
                <a:solidFill>
                  <a:srgbClr val="00B050"/>
                </a:solidFill>
              </a:rPr>
              <a:t>=1 </a:t>
            </a:r>
            <a:r>
              <a:rPr lang="fr-CA" dirty="0" smtClean="0"/>
              <a:t>ou</a:t>
            </a:r>
            <a:r>
              <a:rPr lang="fr-CA" dirty="0" smtClean="0">
                <a:solidFill>
                  <a:srgbClr val="00B050"/>
                </a:solidFill>
              </a:rPr>
              <a:t> </a:t>
            </a:r>
            <a:r>
              <a:rPr lang="fr-CA" dirty="0">
                <a:solidFill>
                  <a:srgbClr val="00B050"/>
                </a:solidFill>
              </a:rPr>
              <a:t>2 </a:t>
            </a:r>
            <a:r>
              <a:rPr lang="fr-CA" dirty="0" smtClean="0"/>
              <a:t>ou </a:t>
            </a:r>
            <a:r>
              <a:rPr lang="fr-CA" dirty="0"/>
              <a:t>… </a:t>
            </a:r>
            <a:r>
              <a:rPr lang="fr-CA" dirty="0" smtClean="0"/>
              <a:t>ou </a:t>
            </a:r>
            <a:r>
              <a:rPr lang="fr-CA" dirty="0">
                <a:solidFill>
                  <a:srgbClr val="00B050"/>
                </a:solidFill>
              </a:rPr>
              <a:t>N</a:t>
            </a:r>
            <a:r>
              <a:rPr lang="fr-CA" dirty="0"/>
              <a:t> </a:t>
            </a:r>
            <a:r>
              <a:rPr lang="fr-CA" dirty="0" smtClean="0"/>
              <a:t>et pas </a:t>
            </a:r>
            <a:r>
              <a:rPr lang="fr-CA" dirty="0" smtClean="0">
                <a:solidFill>
                  <a:srgbClr val="00B050"/>
                </a:solidFill>
              </a:rPr>
              <a:t>1</a:t>
            </a:r>
            <a:r>
              <a:rPr lang="fr-CA" dirty="0" smtClean="0"/>
              <a:t>; </a:t>
            </a:r>
            <a:endParaRPr lang="fr-CA" dirty="0"/>
          </a:p>
          <a:p>
            <a:r>
              <a:rPr lang="en-US" dirty="0"/>
              <a:t>N-2 </a:t>
            </a:r>
            <a:r>
              <a:rPr lang="en-US" dirty="0" err="1"/>
              <a:t>choix</a:t>
            </a:r>
            <a:r>
              <a:rPr lang="en-US" dirty="0"/>
              <a:t> pour </a:t>
            </a:r>
            <a:r>
              <a:rPr lang="el-GR" dirty="0" smtClean="0">
                <a:solidFill>
                  <a:srgbClr val="00B050"/>
                </a:solidFill>
              </a:rPr>
              <a:t>χ</a:t>
            </a:r>
            <a:r>
              <a:rPr lang="fr-CA" dirty="0" smtClean="0">
                <a:solidFill>
                  <a:srgbClr val="00B050"/>
                </a:solidFill>
              </a:rPr>
              <a:t>(2):  </a:t>
            </a:r>
            <a:r>
              <a:rPr lang="el-GR" dirty="0" smtClean="0">
                <a:solidFill>
                  <a:srgbClr val="00B050"/>
                </a:solidFill>
              </a:rPr>
              <a:t>χ</a:t>
            </a:r>
            <a:r>
              <a:rPr lang="fr-CA" dirty="0" smtClean="0">
                <a:solidFill>
                  <a:srgbClr val="00B050"/>
                </a:solidFill>
              </a:rPr>
              <a:t>(2)=</a:t>
            </a:r>
            <a:r>
              <a:rPr lang="fr-CA" dirty="0">
                <a:solidFill>
                  <a:srgbClr val="00B050"/>
                </a:solidFill>
              </a:rPr>
              <a:t>1</a:t>
            </a:r>
            <a:r>
              <a:rPr lang="fr-CA" dirty="0"/>
              <a:t> </a:t>
            </a:r>
            <a:r>
              <a:rPr lang="fr-CA" dirty="0" smtClean="0"/>
              <a:t>ou </a:t>
            </a:r>
            <a:r>
              <a:rPr lang="fr-CA" dirty="0"/>
              <a:t>… </a:t>
            </a:r>
            <a:r>
              <a:rPr lang="fr-CA" dirty="0" smtClean="0"/>
              <a:t>ou </a:t>
            </a:r>
            <a:r>
              <a:rPr lang="fr-CA" dirty="0">
                <a:solidFill>
                  <a:srgbClr val="00B050"/>
                </a:solidFill>
              </a:rPr>
              <a:t>N</a:t>
            </a:r>
            <a:r>
              <a:rPr lang="fr-CA" dirty="0"/>
              <a:t> </a:t>
            </a:r>
            <a:r>
              <a:rPr lang="fr-CA" dirty="0" smtClean="0"/>
              <a:t>et pas </a:t>
            </a:r>
            <a:r>
              <a:rPr lang="fr-CA" dirty="0" smtClean="0">
                <a:solidFill>
                  <a:srgbClr val="00B050"/>
                </a:solidFill>
              </a:rPr>
              <a:t>1</a:t>
            </a:r>
            <a:r>
              <a:rPr lang="fr-CA" dirty="0" smtClean="0"/>
              <a:t> ou </a:t>
            </a:r>
            <a:r>
              <a:rPr lang="el-GR" dirty="0">
                <a:solidFill>
                  <a:srgbClr val="00B050"/>
                </a:solidFill>
              </a:rPr>
              <a:t>χ</a:t>
            </a:r>
            <a:r>
              <a:rPr lang="fr-CA" dirty="0">
                <a:solidFill>
                  <a:srgbClr val="00B050"/>
                </a:solidFill>
              </a:rPr>
              <a:t>(1</a:t>
            </a:r>
            <a:r>
              <a:rPr lang="fr-CA" dirty="0" smtClean="0">
                <a:solidFill>
                  <a:srgbClr val="00B050"/>
                </a:solidFill>
              </a:rPr>
              <a:t>);</a:t>
            </a:r>
            <a:endParaRPr lang="en-US" dirty="0">
              <a:solidFill>
                <a:srgbClr val="00B050"/>
              </a:solidFill>
            </a:endParaRPr>
          </a:p>
          <a:p>
            <a:r>
              <a:rPr lang="en-US" dirty="0"/>
              <a:t> ..........</a:t>
            </a:r>
          </a:p>
          <a:p>
            <a:r>
              <a:rPr lang="en-US" dirty="0"/>
              <a:t>2 </a:t>
            </a:r>
            <a:r>
              <a:rPr lang="en-US" dirty="0" err="1"/>
              <a:t>choix</a:t>
            </a:r>
            <a:r>
              <a:rPr lang="en-US" dirty="0"/>
              <a:t> pour </a:t>
            </a:r>
            <a:r>
              <a:rPr lang="el-GR" dirty="0" smtClean="0">
                <a:solidFill>
                  <a:srgbClr val="00B050"/>
                </a:solidFill>
              </a:rPr>
              <a:t>χ</a:t>
            </a:r>
            <a:r>
              <a:rPr lang="fr-CA" dirty="0" smtClean="0">
                <a:solidFill>
                  <a:srgbClr val="00B050"/>
                </a:solidFill>
              </a:rPr>
              <a:t>(N-2)            </a:t>
            </a:r>
            <a:r>
              <a:rPr lang="fr-CA" dirty="0" smtClean="0"/>
              <a:t># </a:t>
            </a:r>
            <a:r>
              <a:rPr lang="fr-CA" dirty="0"/>
              <a:t>total de cycles </a:t>
            </a:r>
            <a:r>
              <a:rPr lang="fr-CA" dirty="0" smtClean="0"/>
              <a:t>=</a:t>
            </a:r>
            <a:endParaRPr lang="fr-CA" dirty="0"/>
          </a:p>
          <a:p>
            <a:r>
              <a:rPr lang="en-US" dirty="0"/>
              <a:t>1 </a:t>
            </a:r>
            <a:r>
              <a:rPr lang="en-US" dirty="0" err="1"/>
              <a:t>choix</a:t>
            </a:r>
            <a:r>
              <a:rPr lang="en-US" dirty="0"/>
              <a:t> pour </a:t>
            </a:r>
            <a:r>
              <a:rPr lang="el-GR" dirty="0" smtClean="0">
                <a:solidFill>
                  <a:srgbClr val="00B050"/>
                </a:solidFill>
              </a:rPr>
              <a:t>χ</a:t>
            </a:r>
            <a:r>
              <a:rPr lang="fr-CA" dirty="0" smtClean="0">
                <a:solidFill>
                  <a:srgbClr val="00B050"/>
                </a:solidFill>
              </a:rPr>
              <a:t>(N-1)              </a:t>
            </a:r>
            <a:r>
              <a:rPr lang="fr-CA" dirty="0" smtClean="0"/>
              <a:t>(N-1)x(N-2)x…X1 = (N-1)!</a:t>
            </a:r>
            <a:endParaRPr lang="fr-CA" dirty="0"/>
          </a:p>
        </p:txBody>
      </p:sp>
    </p:spTree>
    <p:extLst>
      <p:ext uri="{BB962C8B-B14F-4D97-AF65-F5344CB8AC3E}">
        <p14:creationId xmlns:p14="http://schemas.microsoft.com/office/powerpoint/2010/main" val="11796625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2 6"/>
          <p:cNvSpPr/>
          <p:nvPr/>
        </p:nvSpPr>
        <p:spPr>
          <a:xfrm rot="2042400">
            <a:off x="3786541" y="4792141"/>
            <a:ext cx="1118281" cy="1083717"/>
          </a:xfrm>
          <a:prstGeom prst="irregularSeal2">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fr-CA"/>
          </a:p>
        </p:txBody>
      </p:sp>
      <p:sp>
        <p:nvSpPr>
          <p:cNvPr id="6" name="Organigramme : Alternative 5"/>
          <p:cNvSpPr/>
          <p:nvPr/>
        </p:nvSpPr>
        <p:spPr>
          <a:xfrm>
            <a:off x="2209800" y="2209800"/>
            <a:ext cx="5791200" cy="533400"/>
          </a:xfrm>
          <a:prstGeom prst="flowChartAlternateProces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CA"/>
          </a:p>
        </p:txBody>
      </p:sp>
      <p:sp>
        <p:nvSpPr>
          <p:cNvPr id="5" name="Rectangle à coins arrondis 4"/>
          <p:cNvSpPr/>
          <p:nvPr/>
        </p:nvSpPr>
        <p:spPr>
          <a:xfrm>
            <a:off x="304800" y="1524000"/>
            <a:ext cx="6553200"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A"/>
          </a:p>
        </p:txBody>
      </p:sp>
      <p:sp>
        <p:nvSpPr>
          <p:cNvPr id="2" name="Titre 1"/>
          <p:cNvSpPr>
            <a:spLocks noGrp="1"/>
          </p:cNvSpPr>
          <p:nvPr>
            <p:ph type="title"/>
          </p:nvPr>
        </p:nvSpPr>
        <p:spPr>
          <a:xfrm>
            <a:off x="457200" y="0"/>
            <a:ext cx="8229600" cy="639762"/>
          </a:xfrm>
        </p:spPr>
        <p:txBody>
          <a:bodyPr>
            <a:noAutofit/>
          </a:bodyPr>
          <a:lstStyle/>
          <a:p>
            <a:r>
              <a:rPr lang="en-US" sz="3200" dirty="0" smtClean="0"/>
              <a:t/>
            </a:r>
            <a:br>
              <a:rPr lang="en-US" sz="3200" dirty="0" smtClean="0"/>
            </a:br>
            <a:r>
              <a:rPr lang="fr-CA" sz="2800" dirty="0"/>
              <a:t>Quelle proportion de permutations sont </a:t>
            </a:r>
            <a:r>
              <a:rPr lang="fr-CA" sz="2800" dirty="0" smtClean="0"/>
              <a:t>des cycles</a:t>
            </a:r>
            <a:r>
              <a:rPr lang="en-US" sz="2800" dirty="0" smtClean="0"/>
              <a:t>?</a:t>
            </a:r>
            <a:endParaRPr lang="fr-CA" sz="2800" dirty="0"/>
          </a:p>
        </p:txBody>
      </p:sp>
      <p:sp>
        <p:nvSpPr>
          <p:cNvPr id="3" name="Espace réservé du contenu 2"/>
          <p:cNvSpPr>
            <a:spLocks noGrp="1"/>
          </p:cNvSpPr>
          <p:nvPr>
            <p:ph idx="1"/>
          </p:nvPr>
        </p:nvSpPr>
        <p:spPr>
          <a:xfrm>
            <a:off x="457200" y="1066800"/>
            <a:ext cx="7543800" cy="5181600"/>
          </a:xfrm>
        </p:spPr>
        <p:txBody>
          <a:bodyPr>
            <a:normAutofit/>
          </a:bodyPr>
          <a:lstStyle/>
          <a:p>
            <a:pPr marL="0" indent="0">
              <a:buNone/>
            </a:pPr>
            <a:endParaRPr lang="en-US" dirty="0" smtClean="0"/>
          </a:p>
          <a:p>
            <a:pPr marL="0" indent="0">
              <a:buNone/>
            </a:pPr>
            <a:r>
              <a:rPr lang="en-US" dirty="0" smtClean="0"/>
              <a:t># des permutations de </a:t>
            </a:r>
            <a:r>
              <a:rPr lang="en-US" dirty="0"/>
              <a:t>N </a:t>
            </a:r>
            <a:r>
              <a:rPr lang="en-US" dirty="0" err="1" smtClean="0"/>
              <a:t>lettres</a:t>
            </a:r>
            <a:r>
              <a:rPr lang="en-US" dirty="0" smtClean="0"/>
              <a:t> </a:t>
            </a:r>
            <a:r>
              <a:rPr lang="en-US" dirty="0" err="1" smtClean="0"/>
              <a:t>est</a:t>
            </a:r>
            <a:r>
              <a:rPr lang="en-US" dirty="0" smtClean="0"/>
              <a:t> </a:t>
            </a:r>
            <a:r>
              <a:rPr lang="en-US" dirty="0"/>
              <a:t>N!</a:t>
            </a:r>
          </a:p>
          <a:p>
            <a:pPr marL="0" indent="0">
              <a:buNone/>
            </a:pPr>
            <a:r>
              <a:rPr lang="en-US" dirty="0"/>
              <a:t> </a:t>
            </a:r>
            <a:r>
              <a:rPr lang="en-US" dirty="0" smtClean="0"/>
              <a:t>                  </a:t>
            </a:r>
            <a:r>
              <a:rPr lang="en-US" dirty="0" smtClean="0"/>
              <a:t># des cycles de </a:t>
            </a:r>
            <a:r>
              <a:rPr lang="en-US" dirty="0"/>
              <a:t>N </a:t>
            </a:r>
            <a:r>
              <a:rPr lang="en-US" dirty="0" err="1" smtClean="0"/>
              <a:t>lettres</a:t>
            </a:r>
            <a:r>
              <a:rPr lang="en-US" dirty="0" smtClean="0"/>
              <a:t> </a:t>
            </a:r>
            <a:r>
              <a:rPr lang="en-US" dirty="0" err="1" smtClean="0"/>
              <a:t>est</a:t>
            </a:r>
            <a:r>
              <a:rPr lang="en-US" dirty="0" smtClean="0"/>
              <a:t> </a:t>
            </a:r>
            <a:r>
              <a:rPr lang="en-US" dirty="0"/>
              <a:t>(N-1)!</a:t>
            </a:r>
          </a:p>
          <a:p>
            <a:endParaRPr lang="en-US" dirty="0"/>
          </a:p>
          <a:p>
            <a:pPr marL="0" indent="0">
              <a:buNone/>
            </a:pPr>
            <a:r>
              <a:rPr lang="en-US" dirty="0" err="1" smtClean="0"/>
              <a:t>Alors</a:t>
            </a:r>
            <a:r>
              <a:rPr lang="en-US" dirty="0" smtClean="0"/>
              <a:t> </a:t>
            </a:r>
            <a:r>
              <a:rPr lang="en-US" dirty="0" smtClean="0"/>
              <a:t>proportion </a:t>
            </a:r>
            <a:r>
              <a:rPr lang="en-US" dirty="0" smtClean="0"/>
              <a:t>=</a:t>
            </a:r>
          </a:p>
          <a:p>
            <a:pPr marL="0" indent="0">
              <a:buNone/>
            </a:pPr>
            <a:endParaRPr lang="en-US" dirty="0" smtClean="0"/>
          </a:p>
          <a:p>
            <a:pPr marL="0" indent="0">
              <a:buNone/>
            </a:pPr>
            <a:r>
              <a:rPr lang="en-US" dirty="0" smtClean="0"/>
              <a:t>La </a:t>
            </a:r>
            <a:r>
              <a:rPr lang="en-US" dirty="0"/>
              <a:t>proportion </a:t>
            </a:r>
            <a:r>
              <a:rPr lang="en-US" dirty="0" smtClean="0"/>
              <a:t>des permutations qui </a:t>
            </a:r>
            <a:r>
              <a:rPr lang="en-US" dirty="0" err="1" smtClean="0"/>
              <a:t>sont</a:t>
            </a:r>
            <a:r>
              <a:rPr lang="en-US" dirty="0" smtClean="0"/>
              <a:t> des cycles </a:t>
            </a:r>
            <a:r>
              <a:rPr lang="en-US" dirty="0" err="1" smtClean="0"/>
              <a:t>est</a:t>
            </a:r>
            <a:r>
              <a:rPr lang="en-US" dirty="0" smtClean="0"/>
              <a:t>                    </a:t>
            </a:r>
            <a:r>
              <a:rPr lang="en-US" dirty="0" smtClean="0">
                <a:solidFill>
                  <a:schemeClr val="accent2">
                    <a:lumMod val="75000"/>
                  </a:schemeClr>
                </a:solidFill>
              </a:rPr>
              <a:t>1/N</a:t>
            </a:r>
            <a:endParaRPr lang="fr-CA" dirty="0">
              <a:solidFill>
                <a:schemeClr val="accent2">
                  <a:lumMod val="75000"/>
                </a:schemeClr>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3352800"/>
            <a:ext cx="4968826" cy="746760"/>
          </a:xfrm>
          <a:prstGeom prst="rect">
            <a:avLst/>
          </a:prstGeom>
        </p:spPr>
      </p:pic>
    </p:spTree>
    <p:extLst>
      <p:ext uri="{BB962C8B-B14F-4D97-AF65-F5344CB8AC3E}">
        <p14:creationId xmlns:p14="http://schemas.microsoft.com/office/powerpoint/2010/main" val="25929872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2 7"/>
          <p:cNvSpPr/>
          <p:nvPr/>
        </p:nvSpPr>
        <p:spPr>
          <a:xfrm rot="1298681">
            <a:off x="7100771" y="201359"/>
            <a:ext cx="828626" cy="662405"/>
          </a:xfrm>
          <a:prstGeom prst="irregularSeal2">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fr-CA"/>
          </a:p>
        </p:txBody>
      </p:sp>
      <p:sp>
        <p:nvSpPr>
          <p:cNvPr id="6" name="Explosion 2 5"/>
          <p:cNvSpPr/>
          <p:nvPr/>
        </p:nvSpPr>
        <p:spPr>
          <a:xfrm rot="2101500">
            <a:off x="3867047" y="3930906"/>
            <a:ext cx="1714705" cy="1270922"/>
          </a:xfrm>
          <a:prstGeom prst="irregularSeal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CA"/>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5181600"/>
            <a:ext cx="5254230" cy="1176599"/>
          </a:xfrm>
          <a:prstGeom prst="rect">
            <a:avLst/>
          </a:prstGeom>
        </p:spPr>
      </p:pic>
      <p:sp>
        <p:nvSpPr>
          <p:cNvPr id="3" name="Espace réservé du contenu 2"/>
          <p:cNvSpPr>
            <a:spLocks noGrp="1"/>
          </p:cNvSpPr>
          <p:nvPr>
            <p:ph idx="1"/>
          </p:nvPr>
        </p:nvSpPr>
        <p:spPr>
          <a:xfrm>
            <a:off x="457200" y="2590800"/>
            <a:ext cx="8305800" cy="3687763"/>
          </a:xfrm>
        </p:spPr>
        <p:txBody>
          <a:bodyPr>
            <a:normAutofit/>
          </a:bodyPr>
          <a:lstStyle/>
          <a:p>
            <a:pPr marL="0" indent="0">
              <a:buNone/>
            </a:pPr>
            <a:r>
              <a:rPr lang="fr-CA" dirty="0"/>
              <a:t>C'est une question </a:t>
            </a:r>
            <a:r>
              <a:rPr lang="fr-CA" dirty="0" smtClean="0"/>
              <a:t>plus </a:t>
            </a:r>
            <a:r>
              <a:rPr lang="fr-CA" dirty="0"/>
              <a:t>profonde pour des nombres entiers que pour des </a:t>
            </a:r>
            <a:r>
              <a:rPr lang="fr-CA" dirty="0" smtClean="0"/>
              <a:t>permutations</a:t>
            </a:r>
            <a:r>
              <a:rPr lang="en-US" dirty="0" smtClean="0"/>
              <a:t>….</a:t>
            </a:r>
            <a:endParaRPr lang="en-US" dirty="0"/>
          </a:p>
          <a:p>
            <a:pPr marL="0" indent="0">
              <a:buNone/>
            </a:pPr>
            <a:r>
              <a:rPr lang="en-US" dirty="0" smtClean="0">
                <a:latin typeface="Goudy Stout" pitchFamily="18" charset="0"/>
              </a:rPr>
              <a:t>Gauss</a:t>
            </a:r>
            <a:r>
              <a:rPr lang="en-US" dirty="0" smtClean="0"/>
              <a:t> </a:t>
            </a:r>
            <a:r>
              <a:rPr lang="en-US" dirty="0"/>
              <a:t>(at 16):  </a:t>
            </a:r>
            <a:r>
              <a:rPr lang="en-US" dirty="0" smtClean="0"/>
              <a:t>La</a:t>
            </a:r>
            <a:r>
              <a:rPr lang="en-US" dirty="0" smtClean="0"/>
              <a:t> </a:t>
            </a:r>
            <a:r>
              <a:rPr lang="en-US" dirty="0" err="1" smtClean="0"/>
              <a:t>densité</a:t>
            </a:r>
            <a:r>
              <a:rPr lang="en-US" dirty="0" smtClean="0"/>
              <a:t> des premiers </a:t>
            </a:r>
            <a:r>
              <a:rPr lang="en-US" dirty="0" err="1" smtClean="0"/>
              <a:t>autour</a:t>
            </a:r>
            <a:r>
              <a:rPr lang="en-US" dirty="0" smtClean="0"/>
              <a:t> de </a:t>
            </a:r>
            <a:r>
              <a:rPr lang="en-US" dirty="0"/>
              <a:t>x </a:t>
            </a:r>
            <a:r>
              <a:rPr lang="en-US" dirty="0" err="1" smtClean="0"/>
              <a:t>est</a:t>
            </a:r>
            <a:r>
              <a:rPr lang="en-US" dirty="0" smtClean="0"/>
              <a:t>            1/log x</a:t>
            </a:r>
          </a:p>
          <a:p>
            <a:pPr marL="0" indent="0">
              <a:buNone/>
            </a:pPr>
            <a:r>
              <a:rPr lang="en-US" dirty="0" smtClean="0"/>
              <a:t>Plus </a:t>
            </a:r>
            <a:r>
              <a:rPr lang="en-US" dirty="0" err="1" smtClean="0"/>
              <a:t>que</a:t>
            </a:r>
            <a:r>
              <a:rPr lang="en-US" dirty="0" smtClean="0"/>
              <a:t> 100 </a:t>
            </a:r>
            <a:r>
              <a:rPr lang="en-US" dirty="0" err="1" smtClean="0"/>
              <a:t>ans</a:t>
            </a:r>
            <a:r>
              <a:rPr lang="en-US" dirty="0" smtClean="0"/>
              <a:t> pour le </a:t>
            </a:r>
            <a:r>
              <a:rPr lang="en-US" dirty="0" err="1" smtClean="0"/>
              <a:t>prouver</a:t>
            </a:r>
            <a:r>
              <a:rPr lang="en-US" dirty="0" smtClean="0"/>
              <a:t>.  </a:t>
            </a:r>
            <a:endParaRPr lang="en-US" dirty="0" smtClean="0"/>
          </a:p>
          <a:p>
            <a:pPr marL="0" indent="0">
              <a:buNone/>
            </a:pPr>
            <a:endParaRPr lang="en-US" dirty="0"/>
          </a:p>
          <a:p>
            <a:endParaRPr lang="fr-CA" dirty="0"/>
          </a:p>
        </p:txBody>
      </p:sp>
      <p:sp>
        <p:nvSpPr>
          <p:cNvPr id="2" name="Titre 1"/>
          <p:cNvSpPr>
            <a:spLocks noGrp="1"/>
          </p:cNvSpPr>
          <p:nvPr>
            <p:ph type="title"/>
          </p:nvPr>
        </p:nvSpPr>
        <p:spPr>
          <a:xfrm>
            <a:off x="457200" y="1143000"/>
            <a:ext cx="8229600" cy="1143000"/>
          </a:xfrm>
        </p:spPr>
        <p:txBody>
          <a:bodyPr>
            <a:normAutofit fontScale="90000"/>
          </a:bodyPr>
          <a:lstStyle/>
          <a:p>
            <a:r>
              <a:rPr lang="en-US" dirty="0" err="1"/>
              <a:t>Quelle</a:t>
            </a:r>
            <a:r>
              <a:rPr lang="en-US" dirty="0"/>
              <a:t> proportion des </a:t>
            </a:r>
            <a:r>
              <a:rPr lang="en-US" dirty="0" err="1"/>
              <a:t>entiers</a:t>
            </a:r>
            <a:r>
              <a:rPr lang="en-US" dirty="0"/>
              <a:t> </a:t>
            </a:r>
            <a:r>
              <a:rPr lang="en-US" dirty="0" err="1" smtClean="0"/>
              <a:t>jusqu’a</a:t>
            </a:r>
            <a:r>
              <a:rPr lang="en-US" dirty="0" smtClean="0"/>
              <a:t> </a:t>
            </a:r>
            <a:r>
              <a:rPr lang="en-US" dirty="0" smtClean="0">
                <a:solidFill>
                  <a:srgbClr val="00B050"/>
                </a:solidFill>
              </a:rPr>
              <a:t>x</a:t>
            </a:r>
            <a:r>
              <a:rPr lang="en-US" dirty="0" smtClean="0"/>
              <a:t> </a:t>
            </a:r>
            <a:r>
              <a:rPr lang="en-US" dirty="0" err="1" smtClean="0"/>
              <a:t>sont</a:t>
            </a:r>
            <a:r>
              <a:rPr lang="en-US" dirty="0" smtClean="0"/>
              <a:t> des </a:t>
            </a:r>
            <a:r>
              <a:rPr lang="en-US" dirty="0" err="1" smtClean="0"/>
              <a:t>nombres</a:t>
            </a:r>
            <a:r>
              <a:rPr lang="en-US" dirty="0" smtClean="0"/>
              <a:t> premiers?</a:t>
            </a:r>
            <a:endParaRPr lang="en-US" dirty="0"/>
          </a:p>
        </p:txBody>
      </p:sp>
      <p:sp>
        <p:nvSpPr>
          <p:cNvPr id="5" name="Rectangle 4"/>
          <p:cNvSpPr/>
          <p:nvPr/>
        </p:nvSpPr>
        <p:spPr>
          <a:xfrm>
            <a:off x="1219200" y="340104"/>
            <a:ext cx="6781800" cy="646331"/>
          </a:xfrm>
          <a:prstGeom prst="rect">
            <a:avLst/>
          </a:prstGeom>
        </p:spPr>
        <p:txBody>
          <a:bodyPr wrap="square">
            <a:spAutoFit/>
          </a:bodyPr>
          <a:lstStyle/>
          <a:p>
            <a:pPr algn="ctr"/>
            <a:r>
              <a:rPr lang="en-US" dirty="0"/>
              <a:t>La proportion des permutations qui </a:t>
            </a:r>
            <a:r>
              <a:rPr lang="en-US" dirty="0" err="1"/>
              <a:t>sont</a:t>
            </a:r>
            <a:r>
              <a:rPr lang="en-US" dirty="0"/>
              <a:t> indecomposable </a:t>
            </a:r>
            <a:r>
              <a:rPr lang="en-US" dirty="0" err="1" smtClean="0"/>
              <a:t>est</a:t>
            </a:r>
            <a:r>
              <a:rPr lang="en-US" dirty="0" smtClean="0"/>
              <a:t> 1/N.</a:t>
            </a:r>
          </a:p>
          <a:p>
            <a:pPr algn="ctr"/>
            <a:r>
              <a:rPr lang="en-US" dirty="0" err="1" smtClean="0"/>
              <a:t>Quelle</a:t>
            </a:r>
            <a:r>
              <a:rPr lang="en-US" dirty="0" smtClean="0"/>
              <a:t> proportion des </a:t>
            </a:r>
            <a:r>
              <a:rPr lang="en-US" dirty="0" err="1" smtClean="0"/>
              <a:t>entiers</a:t>
            </a:r>
            <a:r>
              <a:rPr lang="en-US" dirty="0" smtClean="0"/>
              <a:t> </a:t>
            </a:r>
            <a:r>
              <a:rPr lang="en-US" dirty="0" err="1" smtClean="0"/>
              <a:t>sont</a:t>
            </a:r>
            <a:r>
              <a:rPr lang="en-US" dirty="0" smtClean="0"/>
              <a:t> indecomposable?</a:t>
            </a:r>
            <a:endParaRPr lang="en-US" dirty="0"/>
          </a:p>
        </p:txBody>
      </p:sp>
    </p:spTree>
    <p:extLst>
      <p:ext uri="{BB962C8B-B14F-4D97-AF65-F5344CB8AC3E}">
        <p14:creationId xmlns:p14="http://schemas.microsoft.com/office/powerpoint/2010/main" val="1731597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114800" cy="868362"/>
          </a:xfrm>
        </p:spPr>
        <p:txBody>
          <a:bodyPr>
            <a:normAutofit fontScale="90000"/>
          </a:bodyPr>
          <a:lstStyle/>
          <a:p>
            <a:pPr algn="l"/>
            <a:r>
              <a:rPr lang="fr-CA" i="1" dirty="0">
                <a:solidFill>
                  <a:schemeClr val="accent2">
                    <a:lumMod val="75000"/>
                  </a:schemeClr>
                </a:solidFill>
              </a:rPr>
              <a:t>Il </a:t>
            </a:r>
            <a:r>
              <a:rPr lang="fr-CA" i="1" dirty="0" smtClean="0">
                <a:solidFill>
                  <a:schemeClr val="accent2">
                    <a:lumMod val="75000"/>
                  </a:schemeClr>
                </a:solidFill>
              </a:rPr>
              <a:t>y a eu deux </a:t>
            </a:r>
            <a:br>
              <a:rPr lang="fr-CA" i="1" dirty="0" smtClean="0">
                <a:solidFill>
                  <a:schemeClr val="accent2">
                    <a:lumMod val="75000"/>
                  </a:schemeClr>
                </a:solidFill>
              </a:rPr>
            </a:br>
            <a:r>
              <a:rPr lang="fr-CA" i="1" dirty="0">
                <a:solidFill>
                  <a:schemeClr val="accent2">
                    <a:lumMod val="75000"/>
                  </a:schemeClr>
                </a:solidFill>
              </a:rPr>
              <a:t> </a:t>
            </a:r>
            <a:r>
              <a:rPr lang="fr-CA" i="1" dirty="0" smtClean="0">
                <a:solidFill>
                  <a:schemeClr val="accent2">
                    <a:lumMod val="75000"/>
                  </a:schemeClr>
                </a:solidFill>
              </a:rPr>
              <a:t>            homicides</a:t>
            </a:r>
            <a:r>
              <a:rPr lang="fr-CA" i="1" dirty="0">
                <a:solidFill>
                  <a:schemeClr val="accent2">
                    <a:lumMod val="75000"/>
                  </a:schemeClr>
                </a:solidFill>
              </a:rPr>
              <a:t>… </a:t>
            </a:r>
            <a:r>
              <a:rPr lang="fr-CA" sz="4000" dirty="0" smtClean="0"/>
              <a:t>  </a:t>
            </a:r>
            <a:endParaRPr lang="fr-CA" dirty="0"/>
          </a:p>
        </p:txBody>
      </p:sp>
      <p:sp>
        <p:nvSpPr>
          <p:cNvPr id="4" name="Rectangle 3"/>
          <p:cNvSpPr/>
          <p:nvPr/>
        </p:nvSpPr>
        <p:spPr>
          <a:xfrm>
            <a:off x="228600" y="2514600"/>
            <a:ext cx="4343400" cy="646331"/>
          </a:xfrm>
          <a:prstGeom prst="rect">
            <a:avLst/>
          </a:prstGeom>
        </p:spPr>
        <p:txBody>
          <a:bodyPr wrap="square">
            <a:spAutoFit/>
          </a:bodyPr>
          <a:lstStyle/>
          <a:p>
            <a:endParaRPr lang="fr-CA" i="1" dirty="0" smtClean="0">
              <a:solidFill>
                <a:schemeClr val="accent2">
                  <a:lumMod val="75000"/>
                </a:schemeClr>
              </a:solidFill>
            </a:endParaRPr>
          </a:p>
          <a:p>
            <a:endParaRPr lang="fr-CA" i="1" dirty="0">
              <a:solidFill>
                <a:schemeClr val="accent2">
                  <a:lumMod val="75000"/>
                </a:schemeClr>
              </a:solidFill>
            </a:endParaRPr>
          </a:p>
        </p:txBody>
      </p:sp>
      <p:pic>
        <p:nvPicPr>
          <p:cNvPr id="7" name="Espace réservé du conten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0" y="-14344"/>
            <a:ext cx="4550485" cy="7083627"/>
          </a:xfrm>
        </p:spPr>
      </p:pic>
      <p:graphicFrame>
        <p:nvGraphicFramePr>
          <p:cNvPr id="11" name="Diagramme 10"/>
          <p:cNvGraphicFramePr/>
          <p:nvPr/>
        </p:nvGraphicFramePr>
        <p:xfrm>
          <a:off x="0" y="2376100"/>
          <a:ext cx="4419600" cy="1754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46139">
            <a:off x="6924391" y="5996343"/>
            <a:ext cx="928750" cy="729044"/>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774" y="4811990"/>
            <a:ext cx="3845052" cy="1014984"/>
          </a:xfrm>
          <a:prstGeom prst="rect">
            <a:avLst/>
          </a:prstGeom>
        </p:spPr>
      </p:pic>
    </p:spTree>
    <p:extLst>
      <p:ext uri="{BB962C8B-B14F-4D97-AF65-F5344CB8AC3E}">
        <p14:creationId xmlns:p14="http://schemas.microsoft.com/office/powerpoint/2010/main" val="15946513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1" y="-1389529"/>
            <a:ext cx="7010400" cy="9072282"/>
          </a:xfrm>
        </p:spPr>
      </p:pic>
    </p:spTree>
    <p:extLst>
      <p:ext uri="{BB962C8B-B14F-4D97-AF65-F5344CB8AC3E}">
        <p14:creationId xmlns:p14="http://schemas.microsoft.com/office/powerpoint/2010/main" val="4427041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Calibrage?</a:t>
            </a:r>
            <a:endParaRPr lang="fr-CA" dirty="0"/>
          </a:p>
        </p:txBody>
      </p:sp>
      <p:sp>
        <p:nvSpPr>
          <p:cNvPr id="3" name="Espace réservé du contenu 2"/>
          <p:cNvSpPr>
            <a:spLocks noGrp="1"/>
          </p:cNvSpPr>
          <p:nvPr>
            <p:ph idx="1"/>
          </p:nvPr>
        </p:nvSpPr>
        <p:spPr>
          <a:xfrm>
            <a:off x="0" y="1447800"/>
            <a:ext cx="9144000" cy="1904999"/>
          </a:xfrm>
        </p:spPr>
        <p:txBody>
          <a:bodyPr>
            <a:normAutofit fontScale="62500" lnSpcReduction="20000"/>
          </a:bodyPr>
          <a:lstStyle/>
          <a:p>
            <a:pPr marL="0" indent="0" algn="ctr">
              <a:buNone/>
            </a:pPr>
            <a:r>
              <a:rPr lang="en-US" dirty="0" smtClean="0"/>
              <a:t>Un de </a:t>
            </a:r>
            <a:r>
              <a:rPr lang="en-US" dirty="0" err="1" smtClean="0"/>
              <a:t>chaque</a:t>
            </a:r>
            <a:r>
              <a:rPr lang="en-US" dirty="0" smtClean="0"/>
              <a:t> </a:t>
            </a:r>
            <a:r>
              <a:rPr lang="en-US" dirty="0"/>
              <a:t>N permutations </a:t>
            </a:r>
            <a:r>
              <a:rPr lang="en-US" dirty="0" smtClean="0"/>
              <a:t>de </a:t>
            </a:r>
            <a:r>
              <a:rPr lang="en-US" dirty="0"/>
              <a:t>N </a:t>
            </a:r>
            <a:r>
              <a:rPr lang="en-US" dirty="0" err="1" smtClean="0"/>
              <a:t>lettres</a:t>
            </a:r>
            <a:r>
              <a:rPr lang="en-US" dirty="0" smtClean="0"/>
              <a:t> </a:t>
            </a:r>
            <a:r>
              <a:rPr lang="en-US" dirty="0" err="1" smtClean="0"/>
              <a:t>est</a:t>
            </a:r>
            <a:r>
              <a:rPr lang="en-US" dirty="0" smtClean="0"/>
              <a:t> un cycle</a:t>
            </a:r>
            <a:endParaRPr lang="en-US" dirty="0"/>
          </a:p>
          <a:p>
            <a:pPr marL="0" indent="0" algn="ctr">
              <a:buNone/>
            </a:pPr>
            <a:r>
              <a:rPr lang="en-US" dirty="0"/>
              <a:t> Un de </a:t>
            </a:r>
            <a:r>
              <a:rPr lang="en-US" dirty="0" err="1"/>
              <a:t>chaque</a:t>
            </a:r>
            <a:r>
              <a:rPr lang="en-US" dirty="0"/>
              <a:t> log </a:t>
            </a:r>
            <a:r>
              <a:rPr lang="en-US" dirty="0"/>
              <a:t>x </a:t>
            </a:r>
            <a:r>
              <a:rPr lang="en-US" dirty="0" err="1" smtClean="0"/>
              <a:t>entiers</a:t>
            </a:r>
            <a:r>
              <a:rPr lang="en-US" dirty="0" smtClean="0"/>
              <a:t> </a:t>
            </a:r>
            <a:r>
              <a:rPr lang="en-US" dirty="0" err="1" smtClean="0"/>
              <a:t>jusqu’a</a:t>
            </a:r>
            <a:r>
              <a:rPr lang="en-US" dirty="0" smtClean="0"/>
              <a:t> x </a:t>
            </a:r>
            <a:r>
              <a:rPr lang="en-US" dirty="0" err="1" smtClean="0"/>
              <a:t>est</a:t>
            </a:r>
            <a:r>
              <a:rPr lang="en-US" dirty="0" smtClean="0"/>
              <a:t> un premier.</a:t>
            </a:r>
          </a:p>
          <a:p>
            <a:pPr marL="0" indent="0" algn="ctr">
              <a:buNone/>
            </a:pPr>
            <a:endParaRPr lang="en-US" dirty="0" smtClean="0"/>
          </a:p>
          <a:p>
            <a:pPr marL="0" indent="0" algn="ctr">
              <a:buNone/>
            </a:pPr>
            <a:r>
              <a:rPr lang="en-US" sz="8600" dirty="0" err="1" smtClean="0">
                <a:latin typeface="Bickham Script Pro Regular" pitchFamily="66" charset="0"/>
              </a:rPr>
              <a:t>Calibrage</a:t>
            </a:r>
            <a:r>
              <a:rPr lang="en-US" sz="8600" dirty="0" smtClean="0">
                <a:latin typeface="Bickham Script Pro Regular" pitchFamily="66" charset="0"/>
              </a:rPr>
              <a:t> </a:t>
            </a:r>
            <a:r>
              <a:rPr lang="en-US" sz="8600" dirty="0" err="1" smtClean="0">
                <a:latin typeface="Bickham Script Pro Regular" pitchFamily="66" charset="0"/>
              </a:rPr>
              <a:t>Proposé</a:t>
            </a:r>
            <a:endParaRPr lang="en-US" sz="8600" dirty="0">
              <a:latin typeface="Bickham Script Pro Regular" pitchFamily="66" charset="0"/>
            </a:endParaRPr>
          </a:p>
        </p:txBody>
      </p:sp>
      <p:sp>
        <p:nvSpPr>
          <p:cNvPr id="4" name="Espace réservé du contenu 2"/>
          <p:cNvSpPr txBox="1">
            <a:spLocks/>
          </p:cNvSpPr>
          <p:nvPr/>
        </p:nvSpPr>
        <p:spPr>
          <a:xfrm>
            <a:off x="540327" y="3505200"/>
            <a:ext cx="3879273" cy="1600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solidFill>
                  <a:schemeClr val="accent6">
                    <a:lumMod val="75000"/>
                  </a:schemeClr>
                </a:solidFill>
              </a:rPr>
              <a:t>               N </a:t>
            </a:r>
          </a:p>
          <a:p>
            <a:pPr marL="0" indent="0">
              <a:buNone/>
            </a:pPr>
            <a:r>
              <a:rPr lang="fr-CA" sz="2400" dirty="0"/>
              <a:t>quand nous mesurons anatomie d'une permutation </a:t>
            </a:r>
            <a:endParaRPr lang="en-US" sz="2400" dirty="0"/>
          </a:p>
        </p:txBody>
      </p:sp>
      <p:sp>
        <p:nvSpPr>
          <p:cNvPr id="5" name="Espace réservé du contenu 2"/>
          <p:cNvSpPr txBox="1">
            <a:spLocks/>
          </p:cNvSpPr>
          <p:nvPr/>
        </p:nvSpPr>
        <p:spPr>
          <a:xfrm>
            <a:off x="4710545" y="3505200"/>
            <a:ext cx="3879273" cy="1295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                </a:t>
            </a:r>
            <a:r>
              <a:rPr lang="en-US" sz="2400" dirty="0" smtClean="0">
                <a:solidFill>
                  <a:srgbClr val="00B050"/>
                </a:solidFill>
              </a:rPr>
              <a:t>log x</a:t>
            </a:r>
          </a:p>
          <a:p>
            <a:pPr marL="0" indent="0">
              <a:buNone/>
            </a:pPr>
            <a:r>
              <a:rPr lang="en-US" sz="2400" dirty="0" smtClean="0"/>
              <a:t> </a:t>
            </a:r>
            <a:r>
              <a:rPr lang="fr-CA" sz="2400" dirty="0"/>
              <a:t>quand nous mesurons anatomie </a:t>
            </a:r>
            <a:r>
              <a:rPr lang="fr-CA" sz="2400" dirty="0" smtClean="0"/>
              <a:t>d'un entier </a:t>
            </a:r>
            <a:endParaRPr lang="en-US" sz="2400" dirty="0"/>
          </a:p>
        </p:txBody>
      </p:sp>
      <p:sp>
        <p:nvSpPr>
          <p:cNvPr id="6" name="Espace réservé du contenu 2"/>
          <p:cNvSpPr txBox="1">
            <a:spLocks/>
          </p:cNvSpPr>
          <p:nvPr/>
        </p:nvSpPr>
        <p:spPr>
          <a:xfrm>
            <a:off x="3124200" y="5257800"/>
            <a:ext cx="2895600" cy="6477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CA" sz="2400" dirty="0"/>
              <a:t>Vérifions-dehors le… </a:t>
            </a:r>
            <a:endParaRPr lang="en-US" sz="2400" dirty="0">
              <a:latin typeface="Chaparral Pro" pitchFamily="18" charset="0"/>
            </a:endParaRPr>
          </a:p>
        </p:txBody>
      </p:sp>
      <p:sp>
        <p:nvSpPr>
          <p:cNvPr id="7" name="Espace réservé du contenu 2"/>
          <p:cNvSpPr txBox="1">
            <a:spLocks/>
          </p:cNvSpPr>
          <p:nvPr/>
        </p:nvSpPr>
        <p:spPr>
          <a:xfrm>
            <a:off x="4038600" y="3713018"/>
            <a:ext cx="53340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i="1" u="sng" dirty="0">
                <a:effectLst>
                  <a:outerShdw blurRad="38100" dist="38100" dir="2700000" algn="tl">
                    <a:srgbClr val="000000">
                      <a:alpha val="43137"/>
                    </a:srgbClr>
                  </a:outerShdw>
                </a:effectLst>
              </a:rPr>
              <a:t>v</a:t>
            </a:r>
            <a:r>
              <a:rPr lang="en-US" sz="2400" i="1" u="sng" dirty="0" smtClean="0">
                <a:effectLst>
                  <a:outerShdw blurRad="38100" dist="38100" dir="2700000" algn="tl">
                    <a:srgbClr val="000000">
                      <a:alpha val="43137"/>
                    </a:srgbClr>
                  </a:outerShdw>
                </a:effectLst>
              </a:rPr>
              <a:t>s.</a:t>
            </a:r>
            <a:endParaRPr lang="en-US" sz="2400" i="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96988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Est-ce que </a:t>
            </a:r>
            <a:r>
              <a:rPr lang="fr-CA" dirty="0"/>
              <a:t>notre calibrage semble raisonnable</a:t>
            </a:r>
            <a:r>
              <a:rPr lang="fr-CA" dirty="0" smtClean="0"/>
              <a:t>?</a:t>
            </a:r>
            <a:endParaRPr lang="fr-CA" dirty="0"/>
          </a:p>
        </p:txBody>
      </p:sp>
      <p:sp>
        <p:nvSpPr>
          <p:cNvPr id="3" name="Espace réservé du contenu 2"/>
          <p:cNvSpPr>
            <a:spLocks noGrp="1"/>
          </p:cNvSpPr>
          <p:nvPr>
            <p:ph idx="1"/>
          </p:nvPr>
        </p:nvSpPr>
        <p:spPr>
          <a:xfrm>
            <a:off x="228600" y="1524000"/>
            <a:ext cx="8690991" cy="4602163"/>
          </a:xfrm>
        </p:spPr>
        <p:txBody>
          <a:bodyPr>
            <a:normAutofit fontScale="92500" lnSpcReduction="10000"/>
          </a:bodyPr>
          <a:lstStyle/>
          <a:p>
            <a:pPr marL="0" indent="0">
              <a:buNone/>
            </a:pPr>
            <a:r>
              <a:rPr lang="fr-CA" dirty="0" smtClean="0"/>
              <a:t>Proportion des permutations avec </a:t>
            </a:r>
            <a:r>
              <a:rPr lang="fr-CA" dirty="0" smtClean="0">
                <a:solidFill>
                  <a:srgbClr val="00B050"/>
                </a:solidFill>
              </a:rPr>
              <a:t>k</a:t>
            </a:r>
            <a:r>
              <a:rPr lang="fr-CA" dirty="0" smtClean="0"/>
              <a:t> </a:t>
            </a:r>
            <a:r>
              <a:rPr lang="fr-CA" dirty="0"/>
              <a:t>cycles:</a:t>
            </a:r>
          </a:p>
          <a:p>
            <a:endParaRPr lang="fr-CA" dirty="0"/>
          </a:p>
          <a:p>
            <a:pPr marL="0" indent="0">
              <a:buNone/>
            </a:pPr>
            <a:endParaRPr lang="fr-CA" dirty="0"/>
          </a:p>
          <a:p>
            <a:pPr marL="0" indent="0">
              <a:buNone/>
            </a:pPr>
            <a:r>
              <a:rPr lang="fr-CA" dirty="0" smtClean="0"/>
              <a:t>Maintenant on remplace </a:t>
            </a:r>
            <a:r>
              <a:rPr lang="fr-CA" dirty="0">
                <a:solidFill>
                  <a:srgbClr val="00B050"/>
                </a:solidFill>
              </a:rPr>
              <a:t>N</a:t>
            </a:r>
            <a:r>
              <a:rPr lang="fr-CA" dirty="0"/>
              <a:t> </a:t>
            </a:r>
            <a:r>
              <a:rPr lang="fr-CA" dirty="0" smtClean="0"/>
              <a:t>avec </a:t>
            </a:r>
            <a:r>
              <a:rPr lang="fr-CA" dirty="0" smtClean="0">
                <a:solidFill>
                  <a:srgbClr val="00B050"/>
                </a:solidFill>
              </a:rPr>
              <a:t>log </a:t>
            </a:r>
            <a:r>
              <a:rPr lang="fr-CA" dirty="0">
                <a:solidFill>
                  <a:srgbClr val="00B050"/>
                </a:solidFill>
              </a:rPr>
              <a:t>x</a:t>
            </a:r>
            <a:r>
              <a:rPr lang="fr-CA" dirty="0"/>
              <a:t>, </a:t>
            </a:r>
            <a:r>
              <a:rPr lang="fr-CA" dirty="0"/>
              <a:t>pour deviner </a:t>
            </a:r>
            <a:r>
              <a:rPr lang="fr-CA" dirty="0" smtClean="0"/>
              <a:t>:</a:t>
            </a:r>
            <a:endParaRPr lang="fr-CA" dirty="0"/>
          </a:p>
          <a:p>
            <a:pPr marL="0" indent="0">
              <a:buNone/>
            </a:pPr>
            <a:r>
              <a:rPr lang="fr-CA" dirty="0" smtClean="0"/>
              <a:t> </a:t>
            </a:r>
            <a:r>
              <a:rPr lang="fr-CA" dirty="0"/>
              <a:t>Proportion </a:t>
            </a:r>
            <a:r>
              <a:rPr lang="fr-CA" dirty="0" smtClean="0"/>
              <a:t>des entiers avec </a:t>
            </a:r>
            <a:r>
              <a:rPr lang="fr-CA" dirty="0" smtClean="0">
                <a:solidFill>
                  <a:srgbClr val="00B050"/>
                </a:solidFill>
              </a:rPr>
              <a:t>k</a:t>
            </a:r>
            <a:r>
              <a:rPr lang="fr-CA" dirty="0" smtClean="0"/>
              <a:t> facteurs premiers:</a:t>
            </a:r>
            <a:endParaRPr lang="fr-CA" dirty="0"/>
          </a:p>
          <a:p>
            <a:endParaRPr lang="fr-CA" dirty="0"/>
          </a:p>
          <a:p>
            <a:endParaRPr lang="fr-CA" dirty="0"/>
          </a:p>
          <a:p>
            <a:endParaRPr lang="fr-CA" dirty="0"/>
          </a:p>
          <a:p>
            <a:pPr marL="0" indent="0">
              <a:buNone/>
            </a:pPr>
            <a:r>
              <a:rPr lang="fr-CA" dirty="0" smtClean="0"/>
              <a:t>(C’est vrai: Hardy et </a:t>
            </a:r>
            <a:r>
              <a:rPr lang="fr-CA" dirty="0" err="1"/>
              <a:t>Ramanujan</a:t>
            </a:r>
            <a:r>
              <a:rPr lang="fr-CA" dirty="0"/>
              <a:t>)</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582" y="2152258"/>
            <a:ext cx="2582418" cy="74181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314" y="4191000"/>
            <a:ext cx="3174600" cy="733044"/>
          </a:xfrm>
          <a:prstGeom prst="rect">
            <a:avLst/>
          </a:prstGeom>
        </p:spPr>
      </p:pic>
    </p:spTree>
    <p:extLst>
      <p:ext uri="{BB962C8B-B14F-4D97-AF65-F5344CB8AC3E}">
        <p14:creationId xmlns:p14="http://schemas.microsoft.com/office/powerpoint/2010/main" val="33127406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Calibrage?</a:t>
            </a:r>
            <a:endParaRPr lang="fr-CA" dirty="0"/>
          </a:p>
        </p:txBody>
      </p:sp>
      <p:sp>
        <p:nvSpPr>
          <p:cNvPr id="3" name="Espace réservé du contenu 2"/>
          <p:cNvSpPr>
            <a:spLocks noGrp="1"/>
          </p:cNvSpPr>
          <p:nvPr>
            <p:ph idx="1"/>
          </p:nvPr>
        </p:nvSpPr>
        <p:spPr>
          <a:xfrm>
            <a:off x="457200" y="1295400"/>
            <a:ext cx="8382000" cy="5257800"/>
          </a:xfrm>
        </p:spPr>
        <p:txBody>
          <a:bodyPr>
            <a:normAutofit fontScale="85000" lnSpcReduction="10000"/>
          </a:bodyPr>
          <a:lstStyle/>
          <a:p>
            <a:pPr marL="0" indent="0">
              <a:buNone/>
            </a:pPr>
            <a:r>
              <a:rPr lang="fr-CA" dirty="0"/>
              <a:t>Combien de composants indécomposables est </a:t>
            </a:r>
            <a:r>
              <a:rPr lang="fr-CA" dirty="0" smtClean="0"/>
              <a:t>« typique "</a:t>
            </a:r>
            <a:endParaRPr lang="en-US" dirty="0"/>
          </a:p>
          <a:p>
            <a:r>
              <a:rPr lang="en-US" dirty="0" err="1" smtClean="0"/>
              <a:t>Une</a:t>
            </a:r>
            <a:r>
              <a:rPr lang="en-US" dirty="0" smtClean="0"/>
              <a:t> Permutation </a:t>
            </a:r>
            <a:r>
              <a:rPr lang="en-US" dirty="0" err="1" smtClean="0"/>
              <a:t>typique</a:t>
            </a:r>
            <a:r>
              <a:rPr lang="en-US" dirty="0" smtClean="0"/>
              <a:t> a </a:t>
            </a:r>
            <a:r>
              <a:rPr lang="en-US" dirty="0" err="1" smtClean="0"/>
              <a:t>autour</a:t>
            </a:r>
            <a:r>
              <a:rPr lang="en-US" dirty="0" smtClean="0"/>
              <a:t> </a:t>
            </a:r>
            <a:r>
              <a:rPr lang="en-US" dirty="0" smtClean="0">
                <a:solidFill>
                  <a:srgbClr val="00B050"/>
                </a:solidFill>
              </a:rPr>
              <a:t>log </a:t>
            </a:r>
            <a:r>
              <a:rPr lang="en-US" dirty="0">
                <a:solidFill>
                  <a:srgbClr val="00B050"/>
                </a:solidFill>
              </a:rPr>
              <a:t>N</a:t>
            </a:r>
            <a:r>
              <a:rPr lang="en-US" dirty="0"/>
              <a:t> </a:t>
            </a:r>
            <a:r>
              <a:rPr lang="en-US" dirty="0" smtClean="0"/>
              <a:t>cycles</a:t>
            </a:r>
          </a:p>
          <a:p>
            <a:endParaRPr lang="en-US" dirty="0"/>
          </a:p>
          <a:p>
            <a:r>
              <a:rPr lang="en-US" dirty="0" err="1"/>
              <a:t>Une</a:t>
            </a:r>
            <a:r>
              <a:rPr lang="en-US" dirty="0"/>
              <a:t> </a:t>
            </a:r>
            <a:r>
              <a:rPr lang="en-US" dirty="0" err="1" smtClean="0"/>
              <a:t>entier</a:t>
            </a:r>
            <a:r>
              <a:rPr lang="en-US" dirty="0" smtClean="0"/>
              <a:t> </a:t>
            </a:r>
            <a:r>
              <a:rPr lang="en-US" dirty="0" err="1"/>
              <a:t>typique</a:t>
            </a:r>
            <a:r>
              <a:rPr lang="en-US" dirty="0"/>
              <a:t> a </a:t>
            </a:r>
            <a:r>
              <a:rPr lang="en-US" dirty="0" err="1"/>
              <a:t>autour</a:t>
            </a:r>
            <a:r>
              <a:rPr lang="en-US" dirty="0"/>
              <a:t> </a:t>
            </a:r>
            <a:r>
              <a:rPr lang="en-US" dirty="0" err="1" smtClean="0">
                <a:solidFill>
                  <a:srgbClr val="00B050"/>
                </a:solidFill>
              </a:rPr>
              <a:t>loglog</a:t>
            </a:r>
            <a:r>
              <a:rPr lang="en-US" dirty="0" smtClean="0">
                <a:solidFill>
                  <a:srgbClr val="00B050"/>
                </a:solidFill>
              </a:rPr>
              <a:t> </a:t>
            </a:r>
            <a:r>
              <a:rPr lang="en-US" dirty="0">
                <a:solidFill>
                  <a:srgbClr val="00B050"/>
                </a:solidFill>
              </a:rPr>
              <a:t>x</a:t>
            </a:r>
            <a:r>
              <a:rPr lang="en-US" dirty="0"/>
              <a:t> </a:t>
            </a:r>
            <a:r>
              <a:rPr lang="en-US" dirty="0" err="1" smtClean="0"/>
              <a:t>facteurs</a:t>
            </a:r>
            <a:r>
              <a:rPr lang="en-US" dirty="0" smtClean="0"/>
              <a:t> premiers</a:t>
            </a:r>
            <a:endParaRPr lang="en-US" dirty="0"/>
          </a:p>
          <a:p>
            <a:pPr marL="0" indent="0">
              <a:buNone/>
            </a:pPr>
            <a:endParaRPr lang="en-US" dirty="0" smtClean="0"/>
          </a:p>
          <a:p>
            <a:pPr marL="0" indent="0">
              <a:buNone/>
            </a:pPr>
            <a:r>
              <a:rPr lang="fr-CA" dirty="0"/>
              <a:t>Non tous les nombres entiers ont </a:t>
            </a:r>
            <a:r>
              <a:rPr lang="en-US" dirty="0" err="1" smtClean="0">
                <a:solidFill>
                  <a:srgbClr val="00B050"/>
                </a:solidFill>
              </a:rPr>
              <a:t>loglog</a:t>
            </a:r>
            <a:r>
              <a:rPr lang="en-US" dirty="0" smtClean="0">
                <a:solidFill>
                  <a:srgbClr val="00B050"/>
                </a:solidFill>
              </a:rPr>
              <a:t> x</a:t>
            </a:r>
            <a:r>
              <a:rPr lang="en-US" dirty="0"/>
              <a:t> </a:t>
            </a:r>
            <a:r>
              <a:rPr lang="en-US" dirty="0" err="1"/>
              <a:t>facteurs</a:t>
            </a:r>
            <a:r>
              <a:rPr lang="en-US" dirty="0"/>
              <a:t> </a:t>
            </a:r>
            <a:r>
              <a:rPr lang="en-US" dirty="0" smtClean="0"/>
              <a:t>premiers</a:t>
            </a:r>
            <a:r>
              <a:rPr lang="en-US" dirty="0" smtClean="0"/>
              <a:t>:  </a:t>
            </a:r>
            <a:r>
              <a:rPr lang="en-US" dirty="0" smtClean="0"/>
              <a:t>Les premiers </a:t>
            </a:r>
            <a:r>
              <a:rPr lang="en-US" dirty="0" err="1" smtClean="0"/>
              <a:t>ont</a:t>
            </a:r>
            <a:r>
              <a:rPr lang="en-US" dirty="0" smtClean="0"/>
              <a:t> un, </a:t>
            </a:r>
            <a:r>
              <a:rPr lang="fr-CA" dirty="0"/>
              <a:t>nombres comme </a:t>
            </a:r>
            <a:r>
              <a:rPr lang="en-US" dirty="0" smtClean="0">
                <a:solidFill>
                  <a:srgbClr val="00B050"/>
                </a:solidFill>
              </a:rPr>
              <a:t>2x3x5x7x11x</a:t>
            </a:r>
            <a:r>
              <a:rPr lang="en-US" dirty="0" smtClean="0"/>
              <a:t>… </a:t>
            </a:r>
            <a:r>
              <a:rPr lang="fr-CA" dirty="0"/>
              <a:t>ont beaucoup plus. De même non toutes les permutations ont </a:t>
            </a:r>
            <a:r>
              <a:rPr lang="fr-CA" dirty="0" smtClean="0">
                <a:solidFill>
                  <a:srgbClr val="00B050"/>
                </a:solidFill>
              </a:rPr>
              <a:t>l</a:t>
            </a:r>
            <a:r>
              <a:rPr lang="en-US" dirty="0" err="1" smtClean="0">
                <a:solidFill>
                  <a:srgbClr val="00B050"/>
                </a:solidFill>
              </a:rPr>
              <a:t>og</a:t>
            </a:r>
            <a:r>
              <a:rPr lang="en-US" dirty="0" smtClean="0">
                <a:solidFill>
                  <a:srgbClr val="00B050"/>
                </a:solidFill>
              </a:rPr>
              <a:t> </a:t>
            </a:r>
            <a:r>
              <a:rPr lang="en-US" dirty="0">
                <a:solidFill>
                  <a:srgbClr val="00B050"/>
                </a:solidFill>
              </a:rPr>
              <a:t>N</a:t>
            </a:r>
            <a:r>
              <a:rPr lang="en-US" dirty="0"/>
              <a:t> </a:t>
            </a:r>
            <a:r>
              <a:rPr lang="en-US" dirty="0" smtClean="0"/>
              <a:t>cycles</a:t>
            </a:r>
            <a:r>
              <a:rPr lang="fr-CA" dirty="0" smtClean="0"/>
              <a:t>;</a:t>
            </a:r>
          </a:p>
          <a:p>
            <a:pPr marL="0" indent="0">
              <a:buNone/>
            </a:pPr>
            <a:r>
              <a:rPr lang="fr-CA" dirty="0" smtClean="0">
                <a:solidFill>
                  <a:srgbClr val="00B050"/>
                </a:solidFill>
              </a:rPr>
              <a:t>(1 2 … N) </a:t>
            </a:r>
            <a:r>
              <a:rPr lang="fr-CA" dirty="0"/>
              <a:t>a un cycle </a:t>
            </a:r>
            <a:r>
              <a:rPr lang="fr-CA" dirty="0" smtClean="0"/>
              <a:t>et </a:t>
            </a:r>
            <a:r>
              <a:rPr lang="fr-CA" dirty="0" smtClean="0">
                <a:solidFill>
                  <a:srgbClr val="00B050"/>
                </a:solidFill>
              </a:rPr>
              <a:t>(1</a:t>
            </a:r>
            <a:r>
              <a:rPr lang="fr-CA" dirty="0">
                <a:solidFill>
                  <a:srgbClr val="00B050"/>
                </a:solidFill>
              </a:rPr>
              <a:t>)(2)…(N) </a:t>
            </a:r>
            <a:r>
              <a:rPr lang="fr-CA" dirty="0" smtClean="0"/>
              <a:t>a </a:t>
            </a:r>
            <a:r>
              <a:rPr lang="fr-CA" dirty="0" smtClean="0">
                <a:solidFill>
                  <a:srgbClr val="00B050"/>
                </a:solidFill>
              </a:rPr>
              <a:t>N </a:t>
            </a:r>
            <a:r>
              <a:rPr lang="fr-CA" dirty="0"/>
              <a:t>cycles </a:t>
            </a:r>
            <a:endParaRPr lang="fr-CA" dirty="0" smtClean="0"/>
          </a:p>
          <a:p>
            <a:pPr marL="0" indent="0" algn="ctr">
              <a:buNone/>
            </a:pPr>
            <a:r>
              <a:rPr lang="en-US" sz="5700" dirty="0" smtClean="0">
                <a:latin typeface="Bauhaus 93" pitchFamily="82" charset="0"/>
              </a:rPr>
              <a:t>Et </a:t>
            </a:r>
            <a:r>
              <a:rPr lang="en-US" sz="5700" dirty="0" err="1" smtClean="0">
                <a:latin typeface="Bauhaus 93" pitchFamily="82" charset="0"/>
              </a:rPr>
              <a:t>leur</a:t>
            </a:r>
            <a:r>
              <a:rPr lang="en-US" sz="5700" dirty="0" smtClean="0">
                <a:latin typeface="Bauhaus 93" pitchFamily="82" charset="0"/>
              </a:rPr>
              <a:t> </a:t>
            </a:r>
            <a:r>
              <a:rPr lang="en-US" sz="5700" dirty="0">
                <a:latin typeface="Bauhaus 93" pitchFamily="82" charset="0"/>
              </a:rPr>
              <a:t>distribution?</a:t>
            </a:r>
          </a:p>
          <a:p>
            <a:pPr marL="0" indent="0">
              <a:buNone/>
            </a:pPr>
            <a:endParaRPr lang="en-US" dirty="0"/>
          </a:p>
        </p:txBody>
      </p:sp>
    </p:spTree>
    <p:extLst>
      <p:ext uri="{BB962C8B-B14F-4D97-AF65-F5344CB8AC3E}">
        <p14:creationId xmlns:p14="http://schemas.microsoft.com/office/powerpoint/2010/main" val="8574012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uage 3"/>
          <p:cNvSpPr/>
          <p:nvPr/>
        </p:nvSpPr>
        <p:spPr>
          <a:xfrm rot="20926136">
            <a:off x="4364645" y="5331743"/>
            <a:ext cx="4777023" cy="1071313"/>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A"/>
          </a:p>
        </p:txBody>
      </p:sp>
      <p:sp>
        <p:nvSpPr>
          <p:cNvPr id="2" name="Titre 1"/>
          <p:cNvSpPr>
            <a:spLocks noGrp="1"/>
          </p:cNvSpPr>
          <p:nvPr>
            <p:ph type="title"/>
          </p:nvPr>
        </p:nvSpPr>
        <p:spPr>
          <a:xfrm>
            <a:off x="457200" y="152400"/>
            <a:ext cx="8534400" cy="1112838"/>
          </a:xfrm>
        </p:spPr>
        <p:txBody>
          <a:bodyPr>
            <a:normAutofit fontScale="90000"/>
          </a:bodyPr>
          <a:lstStyle/>
          <a:p>
            <a:r>
              <a:rPr lang="fr-CA" dirty="0" smtClean="0"/>
              <a:t>La d</a:t>
            </a:r>
            <a:r>
              <a:rPr lang="fr-CA" dirty="0" smtClean="0"/>
              <a:t>istribution des nombres des parties</a:t>
            </a:r>
            <a:endParaRPr lang="fr-CA" dirty="0"/>
          </a:p>
        </p:txBody>
      </p:sp>
      <p:sp>
        <p:nvSpPr>
          <p:cNvPr id="3" name="Espace réservé du contenu 2"/>
          <p:cNvSpPr>
            <a:spLocks noGrp="1"/>
          </p:cNvSpPr>
          <p:nvPr>
            <p:ph idx="1"/>
          </p:nvPr>
        </p:nvSpPr>
        <p:spPr>
          <a:xfrm>
            <a:off x="457200" y="1600201"/>
            <a:ext cx="4876800" cy="2057399"/>
          </a:xfrm>
        </p:spPr>
        <p:txBody>
          <a:bodyPr>
            <a:normAutofit fontScale="70000" lnSpcReduction="20000"/>
          </a:bodyPr>
          <a:lstStyle/>
          <a:p>
            <a:pPr marL="0" indent="0">
              <a:buNone/>
            </a:pPr>
            <a:r>
              <a:rPr lang="fr-CA" dirty="0"/>
              <a:t>Les données qui semblent chaotiques s'organisent souvent en certains modèles reconnaissables. Le plus commun est où, quand vous représentez graphiquement les données, </a:t>
            </a:r>
            <a:r>
              <a:rPr lang="fr-CA" dirty="0" smtClean="0"/>
              <a:t>le dessin est </a:t>
            </a:r>
            <a:r>
              <a:rPr lang="fr-CA" dirty="0"/>
              <a:t>comme une </a:t>
            </a:r>
            <a:r>
              <a:rPr lang="fr-CA" dirty="0" smtClean="0"/>
              <a:t>courbe </a:t>
            </a:r>
            <a:r>
              <a:rPr lang="fr-CA" dirty="0"/>
              <a:t>en forme de cloche autour de la moyenne. </a:t>
            </a:r>
            <a:endParaRPr lang="en-US" dirty="0"/>
          </a:p>
          <a:p>
            <a:pPr marL="0" indent="0">
              <a:buNone/>
            </a:pP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122986"/>
            <a:ext cx="3857626" cy="253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contenu 2"/>
          <p:cNvSpPr txBox="1">
            <a:spLocks/>
          </p:cNvSpPr>
          <p:nvPr/>
        </p:nvSpPr>
        <p:spPr>
          <a:xfrm>
            <a:off x="4482934" y="3814558"/>
            <a:ext cx="4508666" cy="167184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 </a:t>
            </a:r>
            <a:r>
              <a:rPr lang="fr-CA" dirty="0"/>
              <a:t>Toutes </a:t>
            </a:r>
            <a:r>
              <a:rPr lang="fr-CA" dirty="0" smtClean="0"/>
              <a:t>ces </a:t>
            </a:r>
            <a:r>
              <a:rPr lang="fr-CA" dirty="0"/>
              <a:t>cloches ont la même forme de base, bien que le centre puisse apparaître dans différents endroits, et certains peuvent être plus gros que d'autres </a:t>
            </a:r>
            <a:endParaRPr lang="en-US" dirty="0" smtClean="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97987"/>
            <a:ext cx="3581400" cy="217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space réservé du contenu 2"/>
          <p:cNvSpPr txBox="1">
            <a:spLocks/>
          </p:cNvSpPr>
          <p:nvPr/>
        </p:nvSpPr>
        <p:spPr>
          <a:xfrm>
            <a:off x="627413" y="5486400"/>
            <a:ext cx="3887301" cy="114300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CA" dirty="0" smtClean="0"/>
              <a:t>Le </a:t>
            </a:r>
            <a:r>
              <a:rPr lang="fr-CA" dirty="0"/>
              <a:t>centre de la cloche est donné par </a:t>
            </a:r>
            <a:r>
              <a:rPr lang="fr-CA" dirty="0" smtClean="0"/>
              <a:t>la</a:t>
            </a:r>
          </a:p>
          <a:p>
            <a:pPr marL="0" indent="0">
              <a:buNone/>
            </a:pPr>
            <a:r>
              <a:rPr lang="fr-CA" dirty="0"/>
              <a:t> </a:t>
            </a:r>
            <a:r>
              <a:rPr lang="fr-CA" dirty="0" smtClean="0"/>
              <a:t>                     </a:t>
            </a:r>
            <a:r>
              <a:rPr lang="fr-CA" i="1" dirty="0" smtClean="0">
                <a:effectLst>
                  <a:outerShdw blurRad="38100" dist="38100" dir="2700000" algn="tl">
                    <a:srgbClr val="000000">
                      <a:alpha val="43137"/>
                    </a:srgbClr>
                  </a:outerShdw>
                </a:effectLst>
              </a:rPr>
              <a:t>moyenne </a:t>
            </a:r>
          </a:p>
          <a:p>
            <a:pPr marL="0" indent="0">
              <a:buNone/>
            </a:pPr>
            <a:r>
              <a:rPr lang="fr-CA" dirty="0" smtClean="0"/>
              <a:t>La taille de </a:t>
            </a:r>
            <a:r>
              <a:rPr lang="fr-CA" dirty="0"/>
              <a:t>la cloche par le </a:t>
            </a:r>
            <a:endParaRPr lang="fr-CA" dirty="0" smtClean="0"/>
          </a:p>
          <a:p>
            <a:pPr marL="0" indent="0">
              <a:buNone/>
            </a:pPr>
            <a:r>
              <a:rPr lang="fr-CA" i="1" dirty="0">
                <a:effectLst>
                  <a:outerShdw blurRad="38100" dist="38100" dir="2700000" algn="tl">
                    <a:srgbClr val="000000">
                      <a:alpha val="43137"/>
                    </a:srgbClr>
                  </a:outerShdw>
                </a:effectLst>
              </a:rPr>
              <a:t> </a:t>
            </a:r>
            <a:r>
              <a:rPr lang="fr-CA" i="1" dirty="0" smtClean="0">
                <a:effectLst>
                  <a:outerShdw blurRad="38100" dist="38100" dir="2700000" algn="tl">
                    <a:srgbClr val="000000">
                      <a:alpha val="43137"/>
                    </a:srgbClr>
                  </a:outerShdw>
                </a:effectLst>
              </a:rPr>
              <a:t>                      variance</a:t>
            </a:r>
            <a:r>
              <a:rPr lang="en-US" dirty="0" smtClean="0"/>
              <a:t>.</a:t>
            </a:r>
          </a:p>
          <a:p>
            <a:endParaRPr lang="en-US" dirty="0" smtClean="0"/>
          </a:p>
          <a:p>
            <a:endParaRPr lang="en-US" dirty="0" smtClean="0"/>
          </a:p>
          <a:p>
            <a:endParaRPr lang="en-US" dirty="0"/>
          </a:p>
        </p:txBody>
      </p:sp>
      <p:sp>
        <p:nvSpPr>
          <p:cNvPr id="8" name="Espace réservé du contenu 2"/>
          <p:cNvSpPr txBox="1">
            <a:spLocks/>
          </p:cNvSpPr>
          <p:nvPr/>
        </p:nvSpPr>
        <p:spPr>
          <a:xfrm rot="20649182">
            <a:off x="4287952" y="5480437"/>
            <a:ext cx="4912936" cy="13938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 </a:t>
            </a:r>
            <a:r>
              <a:rPr lang="en-US" sz="2800" dirty="0" smtClean="0">
                <a:solidFill>
                  <a:srgbClr val="C00000"/>
                </a:solidFill>
                <a:latin typeface="Algerian" pitchFamily="82" charset="0"/>
              </a:rPr>
              <a:t>La Distribution </a:t>
            </a:r>
            <a:r>
              <a:rPr lang="en-US" sz="2800" dirty="0" err="1" smtClean="0">
                <a:solidFill>
                  <a:srgbClr val="C00000"/>
                </a:solidFill>
                <a:latin typeface="Algerian" pitchFamily="82" charset="0"/>
              </a:rPr>
              <a:t>Normale</a:t>
            </a:r>
            <a:endParaRPr lang="en-US" sz="2800" dirty="0" smtClean="0">
              <a:solidFill>
                <a:srgbClr val="C00000"/>
              </a:solidFill>
              <a:latin typeface="Algerian" pitchFamily="82" charset="0"/>
            </a:endParaRPr>
          </a:p>
          <a:p>
            <a:endParaRPr lang="en-US" dirty="0"/>
          </a:p>
        </p:txBody>
      </p:sp>
    </p:spTree>
    <p:extLst>
      <p:ext uri="{BB962C8B-B14F-4D97-AF65-F5344CB8AC3E}">
        <p14:creationId xmlns:p14="http://schemas.microsoft.com/office/powerpoint/2010/main" val="39790745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29000"/>
            <a:ext cx="8486128" cy="3200400"/>
          </a:xfrm>
          <a:prstGeom prst="rect">
            <a:avLst/>
          </a:prstGeom>
        </p:spPr>
      </p:pic>
      <p:sp>
        <p:nvSpPr>
          <p:cNvPr id="2" name="Titre 1"/>
          <p:cNvSpPr>
            <a:spLocks noGrp="1"/>
          </p:cNvSpPr>
          <p:nvPr>
            <p:ph type="title"/>
          </p:nvPr>
        </p:nvSpPr>
        <p:spPr>
          <a:xfrm>
            <a:off x="408928" y="-381000"/>
            <a:ext cx="8582672" cy="2819400"/>
          </a:xfrm>
        </p:spPr>
        <p:txBody>
          <a:bodyPr>
            <a:normAutofit/>
          </a:bodyPr>
          <a:lstStyle/>
          <a:p>
            <a:r>
              <a:rPr lang="en-US" sz="2800" dirty="0"/>
              <a:t> </a:t>
            </a:r>
            <a:r>
              <a:rPr lang="en-US" sz="2800" dirty="0" err="1"/>
              <a:t>Une</a:t>
            </a:r>
            <a:r>
              <a:rPr lang="en-US" sz="2800" dirty="0"/>
              <a:t> Permutation </a:t>
            </a:r>
            <a:r>
              <a:rPr lang="en-US" sz="2800" dirty="0" err="1"/>
              <a:t>typique</a:t>
            </a:r>
            <a:r>
              <a:rPr lang="en-US" sz="2800" dirty="0"/>
              <a:t> a </a:t>
            </a:r>
            <a:r>
              <a:rPr lang="en-US" sz="2800" dirty="0" err="1"/>
              <a:t>autour</a:t>
            </a:r>
            <a:r>
              <a:rPr lang="en-US" sz="2800" dirty="0"/>
              <a:t> </a:t>
            </a:r>
            <a:r>
              <a:rPr lang="en-US" sz="2800" dirty="0" smtClean="0">
                <a:solidFill>
                  <a:srgbClr val="00B050"/>
                </a:solidFill>
              </a:rPr>
              <a:t>log </a:t>
            </a:r>
            <a:r>
              <a:rPr lang="en-US" sz="2800" dirty="0">
                <a:solidFill>
                  <a:srgbClr val="00B050"/>
                </a:solidFill>
              </a:rPr>
              <a:t>N</a:t>
            </a:r>
            <a:r>
              <a:rPr lang="en-US" sz="2800" dirty="0"/>
              <a:t> </a:t>
            </a:r>
            <a:r>
              <a:rPr lang="en-US" sz="2800" dirty="0" smtClean="0"/>
              <a:t>cycles</a:t>
            </a:r>
            <a:r>
              <a:rPr lang="en-US" sz="2800" dirty="0"/>
              <a:t/>
            </a:r>
            <a:br>
              <a:rPr lang="en-US" sz="2800" dirty="0"/>
            </a:br>
            <a:r>
              <a:rPr lang="en-US" sz="2800" dirty="0"/>
              <a:t> </a:t>
            </a:r>
            <a:r>
              <a:rPr lang="en-US" sz="2800" dirty="0" err="1"/>
              <a:t>Une</a:t>
            </a:r>
            <a:r>
              <a:rPr lang="en-US" sz="2800" dirty="0"/>
              <a:t> </a:t>
            </a:r>
            <a:r>
              <a:rPr lang="en-US" sz="2800" dirty="0" err="1"/>
              <a:t>entier</a:t>
            </a:r>
            <a:r>
              <a:rPr lang="en-US" sz="2800" dirty="0"/>
              <a:t> </a:t>
            </a:r>
            <a:r>
              <a:rPr lang="en-US" sz="2800" dirty="0" err="1"/>
              <a:t>typique</a:t>
            </a:r>
            <a:r>
              <a:rPr lang="en-US" sz="2800" dirty="0"/>
              <a:t> a </a:t>
            </a:r>
            <a:r>
              <a:rPr lang="en-US" sz="2800" dirty="0" err="1"/>
              <a:t>autour</a:t>
            </a:r>
            <a:r>
              <a:rPr lang="en-US" sz="2800" dirty="0"/>
              <a:t> </a:t>
            </a:r>
            <a:r>
              <a:rPr lang="en-US" sz="2800" dirty="0" err="1">
                <a:solidFill>
                  <a:srgbClr val="00B050"/>
                </a:solidFill>
              </a:rPr>
              <a:t>loglog</a:t>
            </a:r>
            <a:r>
              <a:rPr lang="en-US" sz="2800" dirty="0">
                <a:solidFill>
                  <a:srgbClr val="00B050"/>
                </a:solidFill>
              </a:rPr>
              <a:t> x</a:t>
            </a:r>
            <a:r>
              <a:rPr lang="en-US" sz="2800" dirty="0"/>
              <a:t> </a:t>
            </a:r>
            <a:r>
              <a:rPr lang="en-US" sz="2800" dirty="0" err="1"/>
              <a:t>facteurs</a:t>
            </a:r>
            <a:r>
              <a:rPr lang="en-US" sz="2800" dirty="0"/>
              <a:t> premiers</a:t>
            </a:r>
            <a:br>
              <a:rPr lang="en-US" sz="2800" dirty="0"/>
            </a:br>
            <a:r>
              <a:rPr lang="en-US" sz="2800" dirty="0" smtClean="0">
                <a:latin typeface="Bauhaus 93" pitchFamily="82" charset="0"/>
              </a:rPr>
              <a:t>Et </a:t>
            </a:r>
            <a:r>
              <a:rPr lang="en-US" sz="2800" dirty="0" err="1">
                <a:latin typeface="Bauhaus 93" pitchFamily="82" charset="0"/>
              </a:rPr>
              <a:t>leur</a:t>
            </a:r>
            <a:r>
              <a:rPr lang="en-US" sz="2800" dirty="0">
                <a:latin typeface="Bauhaus 93" pitchFamily="82" charset="0"/>
              </a:rPr>
              <a:t> distribution?</a:t>
            </a:r>
            <a:endParaRPr lang="fr-CA" sz="2800" dirty="0">
              <a:latin typeface="Bauhaus 93" pitchFamily="82" charset="0"/>
            </a:endParaRPr>
          </a:p>
        </p:txBody>
      </p:sp>
      <p:sp>
        <p:nvSpPr>
          <p:cNvPr id="3" name="Espace réservé du contenu 2"/>
          <p:cNvSpPr>
            <a:spLocks noGrp="1"/>
          </p:cNvSpPr>
          <p:nvPr>
            <p:ph idx="1"/>
          </p:nvPr>
        </p:nvSpPr>
        <p:spPr>
          <a:xfrm>
            <a:off x="838200" y="2133600"/>
            <a:ext cx="8305800" cy="3352801"/>
          </a:xfrm>
        </p:spPr>
        <p:txBody>
          <a:bodyPr>
            <a:normAutofit/>
          </a:bodyPr>
          <a:lstStyle/>
          <a:p>
            <a:r>
              <a:rPr lang="en-US" sz="2800" dirty="0" smtClean="0"/>
              <a:t>Le </a:t>
            </a:r>
            <a:r>
              <a:rPr lang="en-US" sz="2800" dirty="0" err="1" smtClean="0"/>
              <a:t>nombre</a:t>
            </a:r>
            <a:r>
              <a:rPr lang="en-US" sz="2800" dirty="0" smtClean="0"/>
              <a:t> des cycles des </a:t>
            </a:r>
            <a:r>
              <a:rPr lang="en-US" sz="2800" dirty="0" err="1" smtClean="0"/>
              <a:t>une</a:t>
            </a:r>
            <a:r>
              <a:rPr lang="en-US" sz="2800" dirty="0" smtClean="0"/>
              <a:t> </a:t>
            </a:r>
            <a:r>
              <a:rPr lang="en-US" sz="2800" dirty="0"/>
              <a:t>permutation </a:t>
            </a:r>
            <a:r>
              <a:rPr lang="en-US" sz="2800" dirty="0" err="1" smtClean="0"/>
              <a:t>satisfait</a:t>
            </a:r>
            <a:r>
              <a:rPr lang="en-US" sz="2800" dirty="0" smtClean="0"/>
              <a:t>  la distrib</a:t>
            </a:r>
            <a:r>
              <a:rPr lang="en-US" sz="2800" dirty="0" smtClean="0"/>
              <a:t>ution </a:t>
            </a:r>
            <a:r>
              <a:rPr lang="en-US" sz="2800" dirty="0" err="1" smtClean="0"/>
              <a:t>normale</a:t>
            </a:r>
            <a:r>
              <a:rPr lang="en-US" sz="2800" dirty="0" smtClean="0"/>
              <a:t> </a:t>
            </a:r>
            <a:r>
              <a:rPr lang="en-US" sz="2800" dirty="0" smtClean="0"/>
              <a:t>avec </a:t>
            </a:r>
            <a:r>
              <a:rPr lang="en-US" sz="2800" dirty="0" err="1" smtClean="0"/>
              <a:t>moyenne</a:t>
            </a:r>
            <a:r>
              <a:rPr lang="en-US" sz="2800" dirty="0" smtClean="0"/>
              <a:t> et variance    </a:t>
            </a:r>
            <a:r>
              <a:rPr lang="en-US" sz="2800" dirty="0" err="1" smtClean="0"/>
              <a:t>autour</a:t>
            </a:r>
            <a:r>
              <a:rPr lang="en-US" sz="2800" dirty="0" smtClean="0"/>
              <a:t> </a:t>
            </a:r>
            <a:r>
              <a:rPr lang="en-US" sz="2800" dirty="0" smtClean="0">
                <a:solidFill>
                  <a:srgbClr val="00B050"/>
                </a:solidFill>
              </a:rPr>
              <a:t>log </a:t>
            </a:r>
            <a:r>
              <a:rPr lang="en-US" sz="2800" dirty="0">
                <a:solidFill>
                  <a:srgbClr val="00B050"/>
                </a:solidFill>
              </a:rPr>
              <a:t>N</a:t>
            </a:r>
          </a:p>
          <a:p>
            <a:pPr marL="0" indent="0">
              <a:buNone/>
            </a:pPr>
            <a:endParaRPr lang="en-US" sz="2800" dirty="0"/>
          </a:p>
          <a:p>
            <a:r>
              <a:rPr lang="en-US" sz="2800" dirty="0"/>
              <a:t> </a:t>
            </a:r>
            <a:r>
              <a:rPr lang="en-US" sz="2800" dirty="0"/>
              <a:t>Le </a:t>
            </a:r>
            <a:r>
              <a:rPr lang="en-US" sz="2800" dirty="0" err="1"/>
              <a:t>nombre</a:t>
            </a:r>
            <a:r>
              <a:rPr lang="en-US" sz="2800" dirty="0"/>
              <a:t> des </a:t>
            </a:r>
            <a:r>
              <a:rPr lang="en-US" sz="2800" dirty="0" err="1"/>
              <a:t>facteurs</a:t>
            </a:r>
            <a:r>
              <a:rPr lang="en-US" sz="2800" dirty="0"/>
              <a:t> premiers </a:t>
            </a:r>
            <a:r>
              <a:rPr lang="en-US" sz="2800" dirty="0" smtClean="0"/>
              <a:t>d’un </a:t>
            </a:r>
            <a:r>
              <a:rPr lang="en-US" sz="2800" dirty="0" err="1" smtClean="0"/>
              <a:t>entier</a:t>
            </a:r>
            <a:r>
              <a:rPr lang="en-US" sz="2800" dirty="0" smtClean="0"/>
              <a:t> </a:t>
            </a:r>
            <a:r>
              <a:rPr lang="en-US" sz="2800" dirty="0" err="1" smtClean="0"/>
              <a:t>satisfait</a:t>
            </a:r>
            <a:r>
              <a:rPr lang="en-US" sz="2800" dirty="0" smtClean="0"/>
              <a:t>  </a:t>
            </a:r>
            <a:r>
              <a:rPr lang="en-US" sz="2800" dirty="0"/>
              <a:t>la distribution </a:t>
            </a:r>
            <a:r>
              <a:rPr lang="en-US" sz="2800" dirty="0" err="1"/>
              <a:t>normale</a:t>
            </a:r>
            <a:r>
              <a:rPr lang="en-US" sz="2800" dirty="0"/>
              <a:t> avec </a:t>
            </a:r>
            <a:r>
              <a:rPr lang="en-US" sz="2800" dirty="0" err="1"/>
              <a:t>moyenne</a:t>
            </a:r>
            <a:r>
              <a:rPr lang="en-US" sz="2800" dirty="0"/>
              <a:t> et variance    </a:t>
            </a:r>
            <a:r>
              <a:rPr lang="en-US" sz="2800" dirty="0" err="1" smtClean="0"/>
              <a:t>autour</a:t>
            </a:r>
            <a:r>
              <a:rPr lang="en-US" sz="2800" dirty="0" smtClean="0"/>
              <a:t>       </a:t>
            </a:r>
            <a:r>
              <a:rPr lang="en-US" sz="2800" dirty="0" smtClean="0">
                <a:solidFill>
                  <a:srgbClr val="00B050"/>
                </a:solidFill>
              </a:rPr>
              <a:t>log log </a:t>
            </a:r>
            <a:r>
              <a:rPr lang="en-US" sz="2800" dirty="0" smtClean="0">
                <a:solidFill>
                  <a:srgbClr val="00B050"/>
                </a:solidFill>
              </a:rPr>
              <a:t>x   </a:t>
            </a:r>
            <a:r>
              <a:rPr lang="en-US" sz="2800" dirty="0" smtClean="0">
                <a:solidFill>
                  <a:srgbClr val="00B050"/>
                </a:solidFill>
              </a:rPr>
              <a:t> </a:t>
            </a:r>
            <a:r>
              <a:rPr lang="en-US" sz="2800" dirty="0" smtClean="0"/>
              <a:t>(Le </a:t>
            </a:r>
            <a:r>
              <a:rPr lang="en-US" sz="2800" dirty="0" err="1" smtClean="0"/>
              <a:t>théoreme</a:t>
            </a:r>
            <a:r>
              <a:rPr lang="en-US" sz="2800" dirty="0" smtClean="0"/>
              <a:t> d’ </a:t>
            </a:r>
            <a:r>
              <a:rPr lang="en-US" sz="2800" dirty="0" err="1" smtClean="0"/>
              <a:t>Erd</a:t>
            </a:r>
            <a:r>
              <a:rPr lang="en-US" sz="2800" dirty="0" err="1" smtClean="0"/>
              <a:t>ö</a:t>
            </a:r>
            <a:r>
              <a:rPr lang="en-US" sz="2800" dirty="0" err="1" smtClean="0"/>
              <a:t>s</a:t>
            </a:r>
            <a:r>
              <a:rPr lang="en-US" sz="2800" dirty="0" smtClean="0"/>
              <a:t> </a:t>
            </a:r>
            <a:r>
              <a:rPr lang="en-US" sz="2800" dirty="0"/>
              <a:t>- </a:t>
            </a:r>
            <a:r>
              <a:rPr lang="en-US" sz="2800" dirty="0" err="1" smtClean="0"/>
              <a:t>Kac</a:t>
            </a:r>
            <a:r>
              <a:rPr lang="en-US" sz="2800" dirty="0" smtClean="0"/>
              <a:t>)</a:t>
            </a:r>
            <a:endParaRPr lang="en-US" sz="2800" dirty="0"/>
          </a:p>
          <a:p>
            <a:endParaRPr lang="fr-CA" dirty="0"/>
          </a:p>
        </p:txBody>
      </p:sp>
    </p:spTree>
    <p:extLst>
      <p:ext uri="{BB962C8B-B14F-4D97-AF65-F5344CB8AC3E}">
        <p14:creationId xmlns:p14="http://schemas.microsoft.com/office/powerpoint/2010/main" val="25181854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2608"/>
            <a:ext cx="8229600" cy="1143000"/>
          </a:xfrm>
        </p:spPr>
        <p:txBody>
          <a:bodyPr>
            <a:noAutofit/>
          </a:bodyPr>
          <a:lstStyle/>
          <a:p>
            <a:r>
              <a:rPr lang="fr-CA" sz="3200" dirty="0"/>
              <a:t>Tailles des composants indécomposables</a:t>
            </a:r>
            <a:r>
              <a:rPr lang="en-US" sz="3200" dirty="0" smtClean="0"/>
              <a:t>?</a:t>
            </a:r>
            <a:endParaRPr lang="fr-CA" sz="3200" dirty="0"/>
          </a:p>
        </p:txBody>
      </p:sp>
      <p:sp>
        <p:nvSpPr>
          <p:cNvPr id="3" name="Espace réservé du contenu 2"/>
          <p:cNvSpPr>
            <a:spLocks noGrp="1"/>
          </p:cNvSpPr>
          <p:nvPr>
            <p:ph idx="1"/>
          </p:nvPr>
        </p:nvSpPr>
        <p:spPr>
          <a:xfrm>
            <a:off x="457200" y="1295400"/>
            <a:ext cx="3581400" cy="4065577"/>
          </a:xfrm>
        </p:spPr>
        <p:txBody>
          <a:bodyPr>
            <a:normAutofit fontScale="85000" lnSpcReduction="20000"/>
          </a:bodyPr>
          <a:lstStyle/>
          <a:p>
            <a:pPr marL="0" indent="0">
              <a:buNone/>
            </a:pPr>
            <a:r>
              <a:rPr lang="en-US" dirty="0" smtClean="0"/>
              <a:t>Il y a </a:t>
            </a:r>
            <a:r>
              <a:rPr lang="en-US" dirty="0" smtClean="0">
                <a:solidFill>
                  <a:srgbClr val="00B050"/>
                </a:solidFill>
              </a:rPr>
              <a:t>log </a:t>
            </a:r>
            <a:r>
              <a:rPr lang="en-US" dirty="0">
                <a:solidFill>
                  <a:srgbClr val="00B050"/>
                </a:solidFill>
              </a:rPr>
              <a:t>N</a:t>
            </a:r>
            <a:r>
              <a:rPr lang="en-US" dirty="0"/>
              <a:t> cycles </a:t>
            </a:r>
            <a:r>
              <a:rPr lang="en-US" dirty="0" err="1" smtClean="0"/>
              <a:t>dans</a:t>
            </a:r>
            <a:r>
              <a:rPr lang="en-US" dirty="0" smtClean="0"/>
              <a:t> </a:t>
            </a:r>
            <a:r>
              <a:rPr lang="en-US" dirty="0" err="1" smtClean="0"/>
              <a:t>une</a:t>
            </a:r>
            <a:r>
              <a:rPr lang="en-US" dirty="0"/>
              <a:t> permutation </a:t>
            </a:r>
            <a:r>
              <a:rPr lang="en-US" dirty="0" err="1" smtClean="0"/>
              <a:t>typique</a:t>
            </a:r>
            <a:r>
              <a:rPr lang="en-US" dirty="0" smtClean="0"/>
              <a:t> de </a:t>
            </a:r>
            <a:r>
              <a:rPr lang="en-US" dirty="0">
                <a:solidFill>
                  <a:srgbClr val="00B050"/>
                </a:solidFill>
              </a:rPr>
              <a:t>N</a:t>
            </a:r>
            <a:r>
              <a:rPr lang="en-US" dirty="0"/>
              <a:t> </a:t>
            </a:r>
            <a:r>
              <a:rPr lang="en-US" dirty="0" err="1" smtClean="0"/>
              <a:t>lettres</a:t>
            </a:r>
            <a:r>
              <a:rPr lang="en-US" dirty="0" smtClean="0"/>
              <a:t>.</a:t>
            </a:r>
          </a:p>
          <a:p>
            <a:pPr marL="0" indent="0">
              <a:buNone/>
            </a:pPr>
            <a:endParaRPr lang="en-US" dirty="0"/>
          </a:p>
          <a:p>
            <a:pPr marL="0" indent="0">
              <a:buNone/>
            </a:pPr>
            <a:r>
              <a:rPr lang="en-US" dirty="0" smtClean="0"/>
              <a:t> Les </a:t>
            </a:r>
            <a:r>
              <a:rPr lang="en-US" dirty="0" smtClean="0">
                <a:solidFill>
                  <a:srgbClr val="00B050"/>
                </a:solidFill>
              </a:rPr>
              <a:t>log N </a:t>
            </a:r>
            <a:r>
              <a:rPr lang="en-US" dirty="0" smtClean="0"/>
              <a:t> </a:t>
            </a:r>
            <a:r>
              <a:rPr lang="en-US" dirty="0" err="1" smtClean="0"/>
              <a:t>longeurs</a:t>
            </a:r>
            <a:r>
              <a:rPr lang="en-US" dirty="0" smtClean="0"/>
              <a:t> </a:t>
            </a:r>
            <a:r>
              <a:rPr lang="en-US" dirty="0" err="1" smtClean="0"/>
              <a:t>entiers</a:t>
            </a:r>
            <a:r>
              <a:rPr lang="en-US" dirty="0" smtClean="0"/>
              <a:t> </a:t>
            </a:r>
            <a:r>
              <a:rPr lang="en-US" dirty="0" err="1" smtClean="0"/>
              <a:t>ajoute</a:t>
            </a:r>
            <a:r>
              <a:rPr lang="en-US" dirty="0" smtClean="0"/>
              <a:t> à  </a:t>
            </a:r>
            <a:r>
              <a:rPr lang="en-US" dirty="0" smtClean="0">
                <a:solidFill>
                  <a:srgbClr val="00B050"/>
                </a:solidFill>
              </a:rPr>
              <a:t>N</a:t>
            </a:r>
            <a:r>
              <a:rPr lang="en-US" dirty="0" smtClean="0"/>
              <a:t>.</a:t>
            </a:r>
            <a:endParaRPr lang="en-US" dirty="0"/>
          </a:p>
          <a:p>
            <a:endParaRPr lang="en-US" dirty="0"/>
          </a:p>
          <a:p>
            <a:pPr marL="0" indent="0">
              <a:buNone/>
            </a:pPr>
            <a:r>
              <a:rPr lang="en-US" dirty="0"/>
              <a:t> </a:t>
            </a:r>
            <a:r>
              <a:rPr lang="fr-CA" dirty="0"/>
              <a:t>Pouvons nous prévoir les longueurs de ces cycles</a:t>
            </a:r>
            <a:r>
              <a:rPr lang="en-US" dirty="0" smtClean="0"/>
              <a:t>? </a:t>
            </a:r>
          </a:p>
          <a:p>
            <a:pPr marL="0" indent="0">
              <a:buNone/>
            </a:pPr>
            <a:endParaRPr lang="en-US"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762000"/>
            <a:ext cx="4773581" cy="4598978"/>
          </a:xfrm>
          <a:prstGeom prst="rect">
            <a:avLst/>
          </a:prstGeom>
        </p:spPr>
      </p:pic>
      <p:sp>
        <p:nvSpPr>
          <p:cNvPr id="7" name="Espace réservé du contenu 2"/>
          <p:cNvSpPr txBox="1">
            <a:spLocks/>
          </p:cNvSpPr>
          <p:nvPr/>
        </p:nvSpPr>
        <p:spPr>
          <a:xfrm>
            <a:off x="525783" y="5181600"/>
            <a:ext cx="8583581" cy="1459416"/>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p>
          <a:p>
            <a:pPr marL="0" indent="0">
              <a:buNone/>
            </a:pPr>
            <a:r>
              <a:rPr lang="en-US" sz="4200" dirty="0" smtClean="0">
                <a:latin typeface="Matura MT Script Capitals" pitchFamily="66" charset="0"/>
              </a:rPr>
              <a:t>Le </a:t>
            </a:r>
            <a:r>
              <a:rPr lang="en-US" sz="4200" dirty="0" err="1" smtClean="0">
                <a:latin typeface="Matura MT Script Capitals" pitchFamily="66" charset="0"/>
              </a:rPr>
              <a:t>rasoir</a:t>
            </a:r>
            <a:r>
              <a:rPr lang="en-US" sz="4200" dirty="0" smtClean="0">
                <a:latin typeface="Matura MT Script Capitals" pitchFamily="66" charset="0"/>
              </a:rPr>
              <a:t> </a:t>
            </a:r>
            <a:r>
              <a:rPr lang="en-US" sz="4200" dirty="0" err="1" smtClean="0">
                <a:latin typeface="Matura MT Script Capitals" pitchFamily="66" charset="0"/>
              </a:rPr>
              <a:t>d’Occam</a:t>
            </a:r>
            <a:r>
              <a:rPr lang="en-US" sz="4200" dirty="0" smtClean="0">
                <a:latin typeface="Matura MT Script Capitals" pitchFamily="66" charset="0"/>
              </a:rPr>
              <a:t>:     </a:t>
            </a:r>
            <a:r>
              <a:rPr lang="en-US" dirty="0" err="1" smtClean="0"/>
              <a:t>Qu’est-ce</a:t>
            </a:r>
            <a:r>
              <a:rPr lang="en-US" dirty="0" smtClean="0"/>
              <a:t> </a:t>
            </a:r>
            <a:r>
              <a:rPr lang="en-US" dirty="0" err="1" smtClean="0"/>
              <a:t>que</a:t>
            </a:r>
            <a:r>
              <a:rPr lang="en-US" dirty="0" smtClean="0"/>
              <a:t> la suite la plus base de </a:t>
            </a:r>
          </a:p>
          <a:p>
            <a:pPr marL="0" indent="0">
              <a:buNone/>
            </a:pPr>
            <a:r>
              <a:rPr lang="en-US" dirty="0" smtClean="0"/>
              <a:t>                                                               </a:t>
            </a:r>
            <a:r>
              <a:rPr lang="en-US" dirty="0" smtClean="0">
                <a:solidFill>
                  <a:srgbClr val="00B050"/>
                </a:solidFill>
              </a:rPr>
              <a:t>log N</a:t>
            </a:r>
            <a:r>
              <a:rPr lang="en-US" dirty="0" smtClean="0"/>
              <a:t> </a:t>
            </a:r>
            <a:r>
              <a:rPr lang="en-US" dirty="0" err="1" smtClean="0"/>
              <a:t>entiers</a:t>
            </a:r>
            <a:r>
              <a:rPr lang="en-US" dirty="0" smtClean="0"/>
              <a:t> </a:t>
            </a:r>
            <a:r>
              <a:rPr lang="en-US" dirty="0" err="1" smtClean="0"/>
              <a:t>jusqu’a</a:t>
            </a:r>
            <a:r>
              <a:rPr lang="en-US" dirty="0" smtClean="0"/>
              <a:t> </a:t>
            </a:r>
            <a:r>
              <a:rPr lang="en-US" dirty="0" smtClean="0">
                <a:solidFill>
                  <a:srgbClr val="00B050"/>
                </a:solidFill>
              </a:rPr>
              <a:t>N</a:t>
            </a:r>
            <a:r>
              <a:rPr lang="en-US" dirty="0" smtClean="0"/>
              <a:t>?</a:t>
            </a:r>
          </a:p>
          <a:p>
            <a:endParaRPr lang="en-US" dirty="0" smtClean="0"/>
          </a:p>
          <a:p>
            <a:endParaRPr lang="fr-CA" dirty="0"/>
          </a:p>
        </p:txBody>
      </p:sp>
    </p:spTree>
    <p:extLst>
      <p:ext uri="{BB962C8B-B14F-4D97-AF65-F5344CB8AC3E}">
        <p14:creationId xmlns:p14="http://schemas.microsoft.com/office/powerpoint/2010/main" val="17566382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705100"/>
            <a:ext cx="4859547" cy="762000"/>
          </a:xfrm>
          <a:prstGeom prst="rect">
            <a:avLst/>
          </a:prstGeom>
        </p:spPr>
      </p:pic>
      <p:sp>
        <p:nvSpPr>
          <p:cNvPr id="2" name="Titre 1"/>
          <p:cNvSpPr>
            <a:spLocks noGrp="1"/>
          </p:cNvSpPr>
          <p:nvPr>
            <p:ph type="title"/>
          </p:nvPr>
        </p:nvSpPr>
        <p:spPr/>
        <p:txBody>
          <a:bodyPr/>
          <a:lstStyle/>
          <a:p>
            <a:r>
              <a:rPr lang="en-US" dirty="0">
                <a:latin typeface="Matura MT Script Capitals" pitchFamily="66" charset="0"/>
              </a:rPr>
              <a:t>Le </a:t>
            </a:r>
            <a:r>
              <a:rPr lang="en-US" dirty="0" err="1">
                <a:latin typeface="Matura MT Script Capitals" pitchFamily="66" charset="0"/>
              </a:rPr>
              <a:t>rasoir</a:t>
            </a:r>
            <a:r>
              <a:rPr lang="en-US" dirty="0">
                <a:latin typeface="Matura MT Script Capitals" pitchFamily="66" charset="0"/>
              </a:rPr>
              <a:t> </a:t>
            </a:r>
            <a:r>
              <a:rPr lang="en-US" dirty="0" err="1">
                <a:latin typeface="Matura MT Script Capitals" pitchFamily="66" charset="0"/>
              </a:rPr>
              <a:t>d’Occam</a:t>
            </a:r>
            <a:endParaRPr lang="fr-CA" dirty="0"/>
          </a:p>
        </p:txBody>
      </p:sp>
      <p:pic>
        <p:nvPicPr>
          <p:cNvPr id="8196" name="Picture 4" descr="http://pimphop.com/wp-content/uploads/2009/01/raz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825" y="1066800"/>
            <a:ext cx="3686175" cy="480060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457199" y="1143000"/>
            <a:ext cx="4859547" cy="4572000"/>
          </a:xfrm>
        </p:spPr>
        <p:txBody>
          <a:bodyPr>
            <a:normAutofit fontScale="92500" lnSpcReduction="10000"/>
          </a:bodyPr>
          <a:lstStyle/>
          <a:p>
            <a:pPr marL="0" indent="0">
              <a:buNone/>
            </a:pPr>
            <a:r>
              <a:rPr lang="en-US" dirty="0" err="1"/>
              <a:t>Qu’est-ce</a:t>
            </a:r>
            <a:r>
              <a:rPr lang="en-US" dirty="0"/>
              <a:t> </a:t>
            </a:r>
            <a:r>
              <a:rPr lang="en-US" dirty="0" err="1"/>
              <a:t>que</a:t>
            </a:r>
            <a:r>
              <a:rPr lang="en-US" dirty="0"/>
              <a:t> la suite la plus base de </a:t>
            </a:r>
            <a:r>
              <a:rPr lang="en-US" dirty="0" smtClean="0">
                <a:solidFill>
                  <a:srgbClr val="00B050"/>
                </a:solidFill>
              </a:rPr>
              <a:t>log </a:t>
            </a:r>
            <a:r>
              <a:rPr lang="en-US" dirty="0">
                <a:solidFill>
                  <a:srgbClr val="00B050"/>
                </a:solidFill>
              </a:rPr>
              <a:t>N</a:t>
            </a:r>
            <a:r>
              <a:rPr lang="en-US" dirty="0"/>
              <a:t> </a:t>
            </a:r>
            <a:r>
              <a:rPr lang="en-US" dirty="0" err="1"/>
              <a:t>entiers</a:t>
            </a:r>
            <a:r>
              <a:rPr lang="en-US" dirty="0"/>
              <a:t> </a:t>
            </a:r>
            <a:r>
              <a:rPr lang="en-US" dirty="0" err="1"/>
              <a:t>jusqu’a</a:t>
            </a:r>
            <a:r>
              <a:rPr lang="en-US" dirty="0"/>
              <a:t> </a:t>
            </a:r>
            <a:r>
              <a:rPr lang="en-US" dirty="0">
                <a:solidFill>
                  <a:srgbClr val="00B050"/>
                </a:solidFill>
              </a:rPr>
              <a:t>N</a:t>
            </a:r>
            <a:r>
              <a:rPr lang="en-US" dirty="0"/>
              <a:t>?</a:t>
            </a:r>
          </a:p>
          <a:p>
            <a:pPr marL="0" indent="0">
              <a:buNone/>
            </a:pPr>
            <a:endParaRPr lang="en-US" dirty="0"/>
          </a:p>
          <a:p>
            <a:pPr marL="0" indent="0">
              <a:buNone/>
            </a:pPr>
            <a:endParaRPr lang="en-US" dirty="0"/>
          </a:p>
          <a:p>
            <a:pPr marL="0" indent="0">
              <a:buNone/>
            </a:pPr>
            <a:r>
              <a:rPr lang="fr-CA" dirty="0"/>
              <a:t>Mais ce ne sont pas des nombres entiers ; et sûrement les longueurs de cycle n'ont pas pu être </a:t>
            </a:r>
            <a:r>
              <a:rPr lang="fr-CA" dirty="0" smtClean="0"/>
              <a:t>si régulière </a:t>
            </a:r>
            <a:r>
              <a:rPr lang="fr-CA" dirty="0"/>
              <a:t>? </a:t>
            </a:r>
            <a:endParaRPr lang="en-US" dirty="0"/>
          </a:p>
        </p:txBody>
      </p:sp>
      <p:sp>
        <p:nvSpPr>
          <p:cNvPr id="10" name="Espace réservé du contenu 2"/>
          <p:cNvSpPr txBox="1">
            <a:spLocks/>
          </p:cNvSpPr>
          <p:nvPr/>
        </p:nvSpPr>
        <p:spPr>
          <a:xfrm>
            <a:off x="304800" y="5334000"/>
            <a:ext cx="8991600" cy="162543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b="1" dirty="0" smtClean="0"/>
          </a:p>
          <a:p>
            <a:pPr marL="0" indent="0">
              <a:buNone/>
            </a:pPr>
            <a:r>
              <a:rPr lang="fr-CA" dirty="0" smtClean="0">
                <a:latin typeface="Algerian" pitchFamily="82" charset="0"/>
              </a:rPr>
              <a:t>Idée : </a:t>
            </a:r>
            <a:r>
              <a:rPr lang="fr-CA" dirty="0" err="1" smtClean="0">
                <a:latin typeface="Algerian" pitchFamily="82" charset="0"/>
              </a:rPr>
              <a:t>Prenezles</a:t>
            </a:r>
            <a:r>
              <a:rPr lang="fr-CA" dirty="0" smtClean="0">
                <a:latin typeface="Algerian" pitchFamily="82" charset="0"/>
              </a:rPr>
              <a:t> </a:t>
            </a:r>
            <a:r>
              <a:rPr lang="fr-CA" dirty="0">
                <a:latin typeface="Algerian" pitchFamily="82" charset="0"/>
              </a:rPr>
              <a:t>Logarithmes </a:t>
            </a:r>
            <a:r>
              <a:rPr lang="fr-CA" dirty="0" smtClean="0">
                <a:latin typeface="Algerian" pitchFamily="82" charset="0"/>
              </a:rPr>
              <a:t>des </a:t>
            </a:r>
            <a:r>
              <a:rPr lang="fr-CA" dirty="0">
                <a:latin typeface="Algerian" pitchFamily="82" charset="0"/>
              </a:rPr>
              <a:t>longueurs de cycle et voyez comment ceux-ci </a:t>
            </a:r>
            <a:r>
              <a:rPr lang="fr-CA" dirty="0" smtClean="0">
                <a:latin typeface="Algerian" pitchFamily="82" charset="0"/>
              </a:rPr>
              <a:t>sont distribués </a:t>
            </a:r>
            <a:r>
              <a:rPr lang="en-US" dirty="0" smtClean="0">
                <a:latin typeface="Algerian" pitchFamily="82" charset="0"/>
              </a:rPr>
              <a:t>?</a:t>
            </a:r>
          </a:p>
          <a:p>
            <a:endParaRPr lang="fr-CA" dirty="0"/>
          </a:p>
        </p:txBody>
      </p:sp>
    </p:spTree>
    <p:extLst>
      <p:ext uri="{BB962C8B-B14F-4D97-AF65-F5344CB8AC3E}">
        <p14:creationId xmlns:p14="http://schemas.microsoft.com/office/powerpoint/2010/main" val="2621323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460" y="8906"/>
            <a:ext cx="5991225"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0" y="-228600"/>
            <a:ext cx="3022145" cy="2032968"/>
          </a:xfrm>
        </p:spPr>
        <p:txBody>
          <a:bodyPr>
            <a:normAutofit fontScale="90000"/>
          </a:bodyPr>
          <a:lstStyle/>
          <a:p>
            <a:r>
              <a:rPr lang="fr-CA" sz="3200" dirty="0"/>
              <a:t>Tailles des composants indécomposables</a:t>
            </a:r>
            <a:endParaRPr lang="fr-CA" dirty="0"/>
          </a:p>
        </p:txBody>
      </p:sp>
      <p:sp>
        <p:nvSpPr>
          <p:cNvPr id="3" name="Espace réservé du contenu 2"/>
          <p:cNvSpPr>
            <a:spLocks noGrp="1"/>
          </p:cNvSpPr>
          <p:nvPr>
            <p:ph idx="1"/>
          </p:nvPr>
        </p:nvSpPr>
        <p:spPr>
          <a:xfrm>
            <a:off x="429490" y="3733801"/>
            <a:ext cx="8649195" cy="3124200"/>
          </a:xfrm>
        </p:spPr>
        <p:txBody>
          <a:bodyPr>
            <a:normAutofit fontScale="77500" lnSpcReduction="20000"/>
          </a:bodyPr>
          <a:lstStyle/>
          <a:p>
            <a:pPr marL="0" indent="0">
              <a:buNone/>
            </a:pPr>
            <a:r>
              <a:rPr lang="en-US" dirty="0" smtClean="0"/>
              <a:t>Nous </a:t>
            </a:r>
            <a:r>
              <a:rPr lang="en-US" dirty="0" err="1" smtClean="0"/>
              <a:t>avons</a:t>
            </a:r>
            <a:r>
              <a:rPr lang="en-US" dirty="0" smtClean="0"/>
              <a:t> </a:t>
            </a:r>
            <a:r>
              <a:rPr lang="en-US" dirty="0" smtClean="0">
                <a:solidFill>
                  <a:srgbClr val="00B050"/>
                </a:solidFill>
              </a:rPr>
              <a:t>log </a:t>
            </a:r>
            <a:r>
              <a:rPr lang="en-US" dirty="0">
                <a:solidFill>
                  <a:srgbClr val="00B050"/>
                </a:solidFill>
              </a:rPr>
              <a:t>N</a:t>
            </a:r>
            <a:r>
              <a:rPr lang="en-US" dirty="0"/>
              <a:t> </a:t>
            </a:r>
            <a:r>
              <a:rPr lang="en-US" dirty="0" err="1" smtClean="0"/>
              <a:t>nombres</a:t>
            </a:r>
            <a:r>
              <a:rPr lang="en-US" dirty="0" smtClean="0"/>
              <a:t> entre </a:t>
            </a:r>
            <a:r>
              <a:rPr lang="en-US" dirty="0" smtClean="0">
                <a:solidFill>
                  <a:srgbClr val="00B050"/>
                </a:solidFill>
              </a:rPr>
              <a:t>0</a:t>
            </a:r>
            <a:r>
              <a:rPr lang="en-US" dirty="0" smtClean="0"/>
              <a:t> et </a:t>
            </a:r>
            <a:r>
              <a:rPr lang="en-US" dirty="0" smtClean="0">
                <a:solidFill>
                  <a:srgbClr val="00B050"/>
                </a:solidFill>
              </a:rPr>
              <a:t>log </a:t>
            </a:r>
            <a:r>
              <a:rPr lang="en-US" dirty="0">
                <a:solidFill>
                  <a:srgbClr val="00B050"/>
                </a:solidFill>
              </a:rPr>
              <a:t>N</a:t>
            </a:r>
            <a:r>
              <a:rPr lang="en-US" dirty="0"/>
              <a:t>, </a:t>
            </a:r>
            <a:r>
              <a:rPr lang="en-US" dirty="0" smtClean="0"/>
              <a:t>qui </a:t>
            </a:r>
            <a:r>
              <a:rPr lang="en-US" dirty="0" err="1" smtClean="0"/>
              <a:t>ajoute</a:t>
            </a:r>
            <a:r>
              <a:rPr lang="en-US" dirty="0" smtClean="0"/>
              <a:t> à </a:t>
            </a:r>
            <a:r>
              <a:rPr lang="en-US" dirty="0" smtClean="0">
                <a:solidFill>
                  <a:srgbClr val="00B050"/>
                </a:solidFill>
              </a:rPr>
              <a:t>log </a:t>
            </a:r>
            <a:r>
              <a:rPr lang="en-US" dirty="0">
                <a:solidFill>
                  <a:srgbClr val="00B050"/>
                </a:solidFill>
              </a:rPr>
              <a:t>N</a:t>
            </a:r>
            <a:r>
              <a:rPr lang="en-US" dirty="0"/>
              <a:t>. </a:t>
            </a:r>
            <a:r>
              <a:rPr lang="fr-CA" dirty="0"/>
              <a:t>comment ceux-ci sont distribués</a:t>
            </a:r>
            <a:r>
              <a:rPr lang="en-US" dirty="0" smtClean="0"/>
              <a:t>?</a:t>
            </a:r>
            <a:endParaRPr lang="en-US" dirty="0" smtClean="0"/>
          </a:p>
          <a:p>
            <a:pPr marL="0" indent="0">
              <a:buNone/>
            </a:pPr>
            <a:r>
              <a:rPr lang="en-US" sz="7100" dirty="0" smtClean="0">
                <a:solidFill>
                  <a:schemeClr val="accent2">
                    <a:lumMod val="50000"/>
                  </a:schemeClr>
                </a:solidFill>
                <a:effectLst>
                  <a:outerShdw blurRad="38100" dist="38100" dir="2700000" algn="tl">
                    <a:srgbClr val="000000">
                      <a:alpha val="43137"/>
                    </a:srgbClr>
                  </a:outerShdw>
                </a:effectLst>
                <a:latin typeface="Chiller" pitchFamily="82" charset="0"/>
              </a:rPr>
              <a:t>           </a:t>
            </a:r>
            <a:r>
              <a:rPr lang="fr-CA" sz="6600" dirty="0" smtClean="0">
                <a:latin typeface="Chiller" pitchFamily="82" charset="0"/>
              </a:rPr>
              <a:t>Aléatoirement</a:t>
            </a:r>
            <a:r>
              <a:rPr lang="en-US" sz="7100" dirty="0" smtClean="0">
                <a:solidFill>
                  <a:schemeClr val="accent2">
                    <a:lumMod val="50000"/>
                  </a:schemeClr>
                </a:solidFill>
                <a:effectLst>
                  <a:outerShdw blurRad="38100" dist="38100" dir="2700000" algn="tl">
                    <a:srgbClr val="000000">
                      <a:alpha val="43137"/>
                    </a:srgbClr>
                  </a:outerShdw>
                </a:effectLst>
                <a:latin typeface="Chiller" pitchFamily="82" charset="0"/>
              </a:rPr>
              <a:t>?</a:t>
            </a:r>
            <a:endParaRPr lang="en-US" sz="7100" dirty="0">
              <a:solidFill>
                <a:schemeClr val="accent2">
                  <a:lumMod val="50000"/>
                </a:schemeClr>
              </a:solidFill>
              <a:effectLst>
                <a:outerShdw blurRad="38100" dist="38100" dir="2700000" algn="tl">
                  <a:srgbClr val="000000">
                    <a:alpha val="43137"/>
                  </a:srgbClr>
                </a:outerShdw>
              </a:effectLst>
              <a:latin typeface="Chiller" pitchFamily="82" charset="0"/>
            </a:endParaRPr>
          </a:p>
          <a:p>
            <a:endParaRPr lang="en-US" dirty="0"/>
          </a:p>
          <a:p>
            <a:pPr marL="0" indent="0">
              <a:buNone/>
            </a:pPr>
            <a:r>
              <a:rPr lang="en-US" dirty="0" smtClean="0"/>
              <a:t>                                 </a:t>
            </a:r>
            <a:r>
              <a:rPr lang="fr-CA" dirty="0"/>
              <a:t>Qu'est « aléatoirement « </a:t>
            </a:r>
            <a:r>
              <a:rPr lang="fr-CA" dirty="0" smtClean="0"/>
              <a:t>?</a:t>
            </a:r>
          </a:p>
          <a:p>
            <a:pPr marL="0" indent="0">
              <a:buNone/>
            </a:pPr>
            <a:r>
              <a:rPr lang="fr-CA" dirty="0"/>
              <a:t>Comment est-ce que des nombres aléatoires sont distribués dans un intervalle ? </a:t>
            </a:r>
            <a:endParaRPr lang="en-US" dirty="0"/>
          </a:p>
          <a:p>
            <a:endParaRPr lang="fr-CA" dirty="0"/>
          </a:p>
        </p:txBody>
      </p:sp>
      <p:sp>
        <p:nvSpPr>
          <p:cNvPr id="5" name="Titre 1"/>
          <p:cNvSpPr txBox="1">
            <a:spLocks/>
          </p:cNvSpPr>
          <p:nvPr/>
        </p:nvSpPr>
        <p:spPr>
          <a:xfrm>
            <a:off x="391885" y="1558265"/>
            <a:ext cx="2695575" cy="2032968"/>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sz="2400" dirty="0">
                <a:latin typeface="Algerian" pitchFamily="82" charset="0"/>
              </a:rPr>
              <a:t>Idée : </a:t>
            </a:r>
            <a:r>
              <a:rPr lang="fr-CA" sz="2400" dirty="0" err="1">
                <a:latin typeface="Algerian" pitchFamily="82" charset="0"/>
              </a:rPr>
              <a:t>Prenezles</a:t>
            </a:r>
            <a:r>
              <a:rPr lang="fr-CA" sz="2400" dirty="0">
                <a:latin typeface="Algerian" pitchFamily="82" charset="0"/>
              </a:rPr>
              <a:t> Logarithmes des longueurs de cycle et voyez comment ceux-ci sont distribués </a:t>
            </a:r>
            <a:r>
              <a:rPr lang="en-US" sz="2400" dirty="0">
                <a:latin typeface="Algerian" pitchFamily="82" charset="0"/>
              </a:rPr>
              <a:t>?</a:t>
            </a:r>
          </a:p>
        </p:txBody>
      </p:sp>
    </p:spTree>
    <p:extLst>
      <p:ext uri="{BB962C8B-B14F-4D97-AF65-F5344CB8AC3E}">
        <p14:creationId xmlns:p14="http://schemas.microsoft.com/office/powerpoint/2010/main" val="26196559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52800" y="2517132"/>
            <a:ext cx="5638800" cy="3636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CA"/>
          </a:p>
        </p:txBody>
      </p:sp>
      <p:sp>
        <p:nvSpPr>
          <p:cNvPr id="7" name="Rectangle 6"/>
          <p:cNvSpPr/>
          <p:nvPr/>
        </p:nvSpPr>
        <p:spPr>
          <a:xfrm>
            <a:off x="7924800" y="2517132"/>
            <a:ext cx="1066800" cy="36107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CA"/>
          </a:p>
        </p:txBody>
      </p:sp>
      <p:sp>
        <p:nvSpPr>
          <p:cNvPr id="2" name="Titre 1"/>
          <p:cNvSpPr>
            <a:spLocks noGrp="1"/>
          </p:cNvSpPr>
          <p:nvPr>
            <p:ph type="title"/>
          </p:nvPr>
        </p:nvSpPr>
        <p:spPr>
          <a:xfrm>
            <a:off x="0" y="-533400"/>
            <a:ext cx="9144000" cy="1828800"/>
          </a:xfrm>
        </p:spPr>
        <p:txBody>
          <a:bodyPr>
            <a:noAutofit/>
          </a:bodyPr>
          <a:lstStyle/>
          <a:p>
            <a:r>
              <a:rPr lang="en-US" dirty="0" smtClean="0"/>
              <a:t/>
            </a:r>
            <a:br>
              <a:rPr lang="en-US" dirty="0" smtClean="0"/>
            </a:br>
            <a:r>
              <a:rPr lang="fr-CA" sz="3200" dirty="0"/>
              <a:t>Comment est-ce que des nombres aléatoires sont distribués dans un intervalle ? </a:t>
            </a:r>
            <a:endParaRPr lang="fr-CA" dirty="0"/>
          </a:p>
        </p:txBody>
      </p:sp>
      <p:sp>
        <p:nvSpPr>
          <p:cNvPr id="3" name="Espace réservé du contenu 2"/>
          <p:cNvSpPr>
            <a:spLocks noGrp="1"/>
          </p:cNvSpPr>
          <p:nvPr>
            <p:ph idx="1"/>
          </p:nvPr>
        </p:nvSpPr>
        <p:spPr>
          <a:xfrm>
            <a:off x="114795" y="1295400"/>
            <a:ext cx="9029205" cy="5486400"/>
          </a:xfrm>
        </p:spPr>
        <p:txBody>
          <a:bodyPr>
            <a:normAutofit lnSpcReduction="10000"/>
          </a:bodyPr>
          <a:lstStyle/>
          <a:p>
            <a:pPr marL="0" indent="0">
              <a:buNone/>
            </a:pPr>
            <a:r>
              <a:rPr lang="en-US" dirty="0" smtClean="0">
                <a:solidFill>
                  <a:srgbClr val="00B050"/>
                </a:solidFill>
              </a:rPr>
              <a:t>3600</a:t>
            </a:r>
            <a:r>
              <a:rPr lang="en-US" dirty="0" smtClean="0"/>
              <a:t> </a:t>
            </a:r>
            <a:r>
              <a:rPr lang="en-US" dirty="0" err="1" smtClean="0"/>
              <a:t>personnes</a:t>
            </a:r>
            <a:r>
              <a:rPr lang="en-US" dirty="0" smtClean="0"/>
              <a:t> </a:t>
            </a:r>
            <a:r>
              <a:rPr lang="fr-CA" dirty="0" smtClean="0"/>
              <a:t>obtiennent</a:t>
            </a:r>
            <a:r>
              <a:rPr lang="en-US" dirty="0" smtClean="0"/>
              <a:t>   </a:t>
            </a:r>
            <a:r>
              <a:rPr lang="en-US" dirty="0" smtClean="0"/>
              <a:t>www.crm.umontreal.ca </a:t>
            </a:r>
          </a:p>
          <a:p>
            <a:pPr marL="0" indent="0">
              <a:buNone/>
            </a:pPr>
            <a:r>
              <a:rPr lang="en-US" dirty="0" smtClean="0"/>
              <a:t>                                                                  </a:t>
            </a:r>
            <a:r>
              <a:rPr lang="en-US" dirty="0" err="1" smtClean="0"/>
              <a:t>dans</a:t>
            </a:r>
            <a:r>
              <a:rPr lang="en-US" dirty="0" smtClean="0"/>
              <a:t> </a:t>
            </a:r>
            <a:r>
              <a:rPr lang="en-US" dirty="0" err="1" smtClean="0"/>
              <a:t>une</a:t>
            </a:r>
            <a:r>
              <a:rPr lang="en-US" dirty="0" smtClean="0"/>
              <a:t> </a:t>
            </a:r>
            <a:r>
              <a:rPr lang="en-US" dirty="0" err="1" smtClean="0"/>
              <a:t>heure</a:t>
            </a:r>
            <a:r>
              <a:rPr lang="en-US" dirty="0" smtClean="0"/>
              <a:t>.</a:t>
            </a:r>
          </a:p>
          <a:p>
            <a:pPr marL="0" indent="0">
              <a:buNone/>
            </a:pPr>
            <a:r>
              <a:rPr lang="en-US" dirty="0" smtClean="0"/>
              <a:t>                                      </a:t>
            </a:r>
            <a:r>
              <a:rPr lang="en-US" sz="1900" dirty="0" smtClean="0"/>
              <a:t>Centre </a:t>
            </a:r>
            <a:r>
              <a:rPr lang="en-US" sz="1900" dirty="0"/>
              <a:t>de </a:t>
            </a:r>
            <a:r>
              <a:rPr lang="en-US" sz="1900" dirty="0" err="1" smtClean="0"/>
              <a:t>recherche</a:t>
            </a:r>
            <a:r>
              <a:rPr lang="en-US" sz="1900" dirty="0" smtClean="0"/>
              <a:t> </a:t>
            </a:r>
            <a:r>
              <a:rPr lang="en-US" sz="1900" dirty="0" err="1" smtClean="0"/>
              <a:t>mathematiques</a:t>
            </a:r>
            <a:r>
              <a:rPr lang="en-US" sz="3400" dirty="0" smtClean="0"/>
              <a:t>  </a:t>
            </a:r>
            <a:r>
              <a:rPr lang="en-US" sz="2400" dirty="0" smtClean="0">
                <a:solidFill>
                  <a:schemeClr val="bg1">
                    <a:lumMod val="50000"/>
                  </a:schemeClr>
                </a:solidFill>
              </a:rPr>
              <a:t>x      </a:t>
            </a:r>
            <a:r>
              <a:rPr lang="en-US" sz="2000" dirty="0" smtClean="0"/>
              <a:t>Search</a:t>
            </a:r>
          </a:p>
          <a:p>
            <a:pPr marL="0" indent="0">
              <a:buNone/>
            </a:pPr>
            <a:endParaRPr lang="en-US" sz="2000" dirty="0" smtClean="0"/>
          </a:p>
          <a:p>
            <a:pPr marL="0" indent="0" algn="ctr">
              <a:buNone/>
            </a:pPr>
            <a:r>
              <a:rPr lang="en-US" dirty="0" smtClean="0"/>
              <a:t>        </a:t>
            </a:r>
            <a:r>
              <a:rPr lang="en-US" dirty="0" smtClean="0">
                <a:solidFill>
                  <a:srgbClr val="00B050"/>
                </a:solidFill>
              </a:rPr>
              <a:t>3600</a:t>
            </a:r>
            <a:r>
              <a:rPr lang="en-US" dirty="0" smtClean="0"/>
              <a:t> </a:t>
            </a:r>
            <a:r>
              <a:rPr lang="en-US" dirty="0"/>
              <a:t>"</a:t>
            </a:r>
            <a:r>
              <a:rPr lang="en-US" dirty="0" smtClean="0"/>
              <a:t>hits" </a:t>
            </a:r>
            <a:r>
              <a:rPr lang="en-US" dirty="0" smtClean="0"/>
              <a:t>en </a:t>
            </a:r>
            <a:r>
              <a:rPr lang="en-US" dirty="0" smtClean="0">
                <a:solidFill>
                  <a:srgbClr val="00B050"/>
                </a:solidFill>
              </a:rPr>
              <a:t>3600</a:t>
            </a:r>
            <a:r>
              <a:rPr lang="en-US" dirty="0" smtClean="0"/>
              <a:t> </a:t>
            </a:r>
            <a:r>
              <a:rPr lang="en-US" dirty="0" err="1" smtClean="0"/>
              <a:t>secondes</a:t>
            </a:r>
            <a:endParaRPr lang="en-US" dirty="0" smtClean="0"/>
          </a:p>
          <a:p>
            <a:pPr marL="0" indent="0" algn="ctr">
              <a:buNone/>
            </a:pPr>
            <a:r>
              <a:rPr lang="en-US" dirty="0" smtClean="0"/>
              <a:t>         </a:t>
            </a:r>
            <a:r>
              <a:rPr lang="en-US" dirty="0" err="1" smtClean="0"/>
              <a:t>C’est</a:t>
            </a:r>
            <a:r>
              <a:rPr lang="en-US" dirty="0" smtClean="0"/>
              <a:t> un </a:t>
            </a:r>
            <a:r>
              <a:rPr lang="en-US" dirty="0" err="1" smtClean="0"/>
              <a:t>fois</a:t>
            </a:r>
            <a:r>
              <a:rPr lang="en-US" dirty="0" smtClean="0"/>
              <a:t> par </a:t>
            </a:r>
            <a:r>
              <a:rPr lang="en-US" dirty="0" err="1" smtClean="0"/>
              <a:t>seconde</a:t>
            </a:r>
            <a:r>
              <a:rPr lang="en-US" dirty="0" smtClean="0"/>
              <a:t>?</a:t>
            </a:r>
            <a:r>
              <a:rPr lang="en-US" dirty="0" smtClean="0"/>
              <a:t>.</a:t>
            </a:r>
            <a:endParaRPr lang="en-US" dirty="0"/>
          </a:p>
          <a:p>
            <a:pPr marL="0" indent="0" algn="ctr">
              <a:buNone/>
            </a:pPr>
            <a:endParaRPr lang="en-US" dirty="0" smtClean="0"/>
          </a:p>
          <a:p>
            <a:pPr marL="0" indent="0" algn="ctr">
              <a:buNone/>
            </a:pPr>
            <a:r>
              <a:rPr lang="en-US" dirty="0" err="1" smtClean="0"/>
              <a:t>Vraiment</a:t>
            </a:r>
            <a:r>
              <a:rPr lang="en-US" dirty="0" smtClean="0"/>
              <a:t> nous </a:t>
            </a:r>
            <a:r>
              <a:rPr lang="en-US" dirty="0" err="1" smtClean="0"/>
              <a:t>espérons</a:t>
            </a:r>
            <a:r>
              <a:rPr lang="en-US" dirty="0" smtClean="0"/>
              <a:t> </a:t>
            </a:r>
            <a:r>
              <a:rPr lang="en-US" dirty="0"/>
              <a:t>un "</a:t>
            </a:r>
            <a:r>
              <a:rPr lang="en-US" dirty="0" smtClean="0"/>
              <a:t>hit" </a:t>
            </a:r>
            <a:r>
              <a:rPr lang="en-US" i="1" dirty="0" err="1" smtClean="0">
                <a:effectLst>
                  <a:outerShdw blurRad="38100" dist="38100" dir="2700000" algn="tl">
                    <a:srgbClr val="000000">
                      <a:alpha val="43137"/>
                    </a:srgbClr>
                  </a:outerShdw>
                </a:effectLst>
              </a:rPr>
              <a:t>chaque</a:t>
            </a:r>
            <a:r>
              <a:rPr lang="en-US" dirty="0" smtClean="0"/>
              <a:t> </a:t>
            </a:r>
            <a:r>
              <a:rPr lang="en-US" dirty="0" err="1" smtClean="0"/>
              <a:t>seconde</a:t>
            </a:r>
            <a:r>
              <a:rPr lang="en-US" dirty="0" smtClean="0"/>
              <a:t>?</a:t>
            </a:r>
          </a:p>
          <a:p>
            <a:pPr marL="0" indent="0" algn="ctr">
              <a:buNone/>
            </a:pPr>
            <a:r>
              <a:rPr lang="en-US" sz="2400" dirty="0" smtClean="0"/>
              <a:t>(“Un </a:t>
            </a:r>
            <a:r>
              <a:rPr lang="en-US" sz="2400" dirty="0" err="1"/>
              <a:t>fois</a:t>
            </a:r>
            <a:r>
              <a:rPr lang="en-US" sz="2400" dirty="0"/>
              <a:t> par </a:t>
            </a:r>
            <a:r>
              <a:rPr lang="en-US" sz="2400" dirty="0" err="1" smtClean="0"/>
              <a:t>seconde</a:t>
            </a:r>
            <a:r>
              <a:rPr lang="en-US" sz="2400" dirty="0" smtClean="0"/>
              <a:t>" </a:t>
            </a:r>
            <a:r>
              <a:rPr lang="en-US" sz="2400" dirty="0" err="1" smtClean="0"/>
              <a:t>est</a:t>
            </a:r>
            <a:r>
              <a:rPr lang="en-US" sz="2400" dirty="0" smtClean="0"/>
              <a:t> la </a:t>
            </a:r>
            <a:r>
              <a:rPr lang="en-US" sz="2400" dirty="0" err="1" smtClean="0"/>
              <a:t>moyenne</a:t>
            </a:r>
            <a:r>
              <a:rPr lang="en-US" sz="2400" dirty="0" smtClean="0"/>
              <a:t>)</a:t>
            </a:r>
            <a:endParaRPr lang="en-US" sz="2400" dirty="0"/>
          </a:p>
          <a:p>
            <a:pPr marL="0" indent="0" algn="ctr">
              <a:buNone/>
            </a:pPr>
            <a:r>
              <a:rPr lang="en-US" dirty="0" smtClean="0"/>
              <a:t>  </a:t>
            </a:r>
            <a:endParaRPr lang="fr-CA"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147152"/>
            <a:ext cx="2971800" cy="1184413"/>
          </a:xfrm>
          <a:prstGeom prst="rect">
            <a:avLst/>
          </a:prstGeom>
        </p:spPr>
      </p:pic>
    </p:spTree>
    <p:extLst>
      <p:ext uri="{BB962C8B-B14F-4D97-AF65-F5344CB8AC3E}">
        <p14:creationId xmlns:p14="http://schemas.microsoft.com/office/powerpoint/2010/main" val="2460943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5400" i="1" dirty="0" smtClean="0"/>
              <a:t>anatomie</a:t>
            </a:r>
            <a:r>
              <a:rPr lang="fr-CA" i="1" dirty="0" smtClean="0"/>
              <a:t> </a:t>
            </a:r>
            <a:r>
              <a:rPr lang="fr-CA" sz="3600" dirty="0" smtClean="0"/>
              <a:t>[</a:t>
            </a:r>
            <a:r>
              <a:rPr lang="fr-CA" sz="3600" dirty="0" err="1" smtClean="0">
                <a:latin typeface="Palatino Linotype" pitchFamily="18" charset="0"/>
              </a:rPr>
              <a:t>anatomi</a:t>
            </a:r>
            <a:r>
              <a:rPr lang="fr-CA" sz="3600" dirty="0" smtClean="0"/>
              <a:t>] </a:t>
            </a:r>
            <a:r>
              <a:rPr lang="fr-CA" dirty="0" smtClean="0"/>
              <a:t>n.t.</a:t>
            </a:r>
            <a:endParaRPr lang="fr-CA" dirty="0"/>
          </a:p>
        </p:txBody>
      </p:sp>
      <p:sp>
        <p:nvSpPr>
          <p:cNvPr id="3" name="Espace réservé du contenu 2"/>
          <p:cNvSpPr>
            <a:spLocks noGrp="1"/>
          </p:cNvSpPr>
          <p:nvPr>
            <p:ph idx="1"/>
          </p:nvPr>
        </p:nvSpPr>
        <p:spPr/>
        <p:txBody>
          <a:bodyPr>
            <a:normAutofit/>
          </a:bodyPr>
          <a:lstStyle/>
          <a:p>
            <a:pPr marL="0" indent="0" algn="just">
              <a:buNone/>
            </a:pPr>
            <a:r>
              <a:rPr lang="fr-CA" sz="4400" dirty="0">
                <a:solidFill>
                  <a:schemeClr val="tx2">
                    <a:lumMod val="50000"/>
                  </a:schemeClr>
                </a:solidFill>
                <a:latin typeface="Agency FB" pitchFamily="34" charset="0"/>
              </a:rPr>
              <a:t> </a:t>
            </a:r>
            <a:r>
              <a:rPr lang="fr-CA" sz="4400" dirty="0" smtClean="0">
                <a:solidFill>
                  <a:schemeClr val="tx2">
                    <a:lumMod val="50000"/>
                  </a:schemeClr>
                </a:solidFill>
                <a:latin typeface="Agency FB" pitchFamily="34" charset="0"/>
              </a:rPr>
              <a:t>   Étude scientifique, par la dissection ou     d’autres méthodes de </a:t>
            </a:r>
            <a:r>
              <a:rPr lang="fr-CA" sz="4400" dirty="0">
                <a:solidFill>
                  <a:schemeClr val="tx2">
                    <a:lumMod val="50000"/>
                  </a:schemeClr>
                </a:solidFill>
                <a:latin typeface="Agency FB" pitchFamily="34" charset="0"/>
              </a:rPr>
              <a:t>la forme et de la </a:t>
            </a:r>
            <a:r>
              <a:rPr lang="fr-CA" sz="4400" dirty="0" smtClean="0">
                <a:solidFill>
                  <a:schemeClr val="tx2">
                    <a:lumMod val="50000"/>
                  </a:schemeClr>
                </a:solidFill>
                <a:latin typeface="Agency FB" pitchFamily="34" charset="0"/>
              </a:rPr>
              <a:t> structure des êtres organisés ainsi que des rapports entre leurs différents parties. </a:t>
            </a:r>
          </a:p>
          <a:p>
            <a:pPr marL="0" indent="0">
              <a:buNone/>
            </a:pPr>
            <a:endParaRPr lang="fr-CA" sz="4400" dirty="0">
              <a:solidFill>
                <a:schemeClr val="tx2">
                  <a:lumMod val="50000"/>
                </a:schemeClr>
              </a:solidFill>
              <a:latin typeface="Agency FB" pitchFamily="34" charset="0"/>
            </a:endParaRPr>
          </a:p>
          <a:p>
            <a:pPr marL="0" indent="0">
              <a:buNone/>
            </a:pPr>
            <a:r>
              <a:rPr lang="fr-CA" dirty="0">
                <a:solidFill>
                  <a:schemeClr val="tx2">
                    <a:lumMod val="50000"/>
                  </a:schemeClr>
                </a:solidFill>
                <a:latin typeface="Agency FB" pitchFamily="34" charset="0"/>
              </a:rPr>
              <a:t> </a:t>
            </a:r>
            <a:r>
              <a:rPr lang="fr-CA" dirty="0" smtClean="0">
                <a:solidFill>
                  <a:schemeClr val="tx2">
                    <a:lumMod val="50000"/>
                  </a:schemeClr>
                </a:solidFill>
                <a:latin typeface="Agency FB" pitchFamily="34" charset="0"/>
              </a:rPr>
              <a:t>                                                      </a:t>
            </a:r>
            <a:r>
              <a:rPr lang="fr-CA" sz="2800" dirty="0" smtClean="0">
                <a:solidFill>
                  <a:srgbClr val="FF0000"/>
                </a:solidFill>
                <a:latin typeface="Agency FB" pitchFamily="34" charset="0"/>
              </a:rPr>
              <a:t>-</a:t>
            </a:r>
            <a:r>
              <a:rPr lang="fr-CA" sz="2800" dirty="0" smtClean="0">
                <a:solidFill>
                  <a:srgbClr val="002060"/>
                </a:solidFill>
                <a:latin typeface="Arno Pro Smbd" pitchFamily="18" charset="0"/>
              </a:rPr>
              <a:t>Le Robert </a:t>
            </a:r>
            <a:r>
              <a:rPr lang="fr-CA" sz="2800" dirty="0" smtClean="0">
                <a:solidFill>
                  <a:srgbClr val="0070C0"/>
                </a:solidFill>
                <a:latin typeface="Arno Pro Smbd" pitchFamily="18" charset="0"/>
              </a:rPr>
              <a:t>micro</a:t>
            </a:r>
            <a:r>
              <a:rPr lang="fr-CA" sz="2800" dirty="0" smtClean="0">
                <a:solidFill>
                  <a:srgbClr val="FF0000"/>
                </a:solidFill>
                <a:latin typeface="Arno Pro Smbd" pitchFamily="18" charset="0"/>
              </a:rPr>
              <a:t> (2006) </a:t>
            </a:r>
            <a:endParaRPr lang="fr-CA" sz="2800" dirty="0">
              <a:solidFill>
                <a:srgbClr val="FF0000"/>
              </a:solidFill>
              <a:latin typeface="Arno Pro Smbd" pitchFamily="18" charset="0"/>
            </a:endParaRPr>
          </a:p>
        </p:txBody>
      </p:sp>
    </p:spTree>
    <p:extLst>
      <p:ext uri="{BB962C8B-B14F-4D97-AF65-F5344CB8AC3E}">
        <p14:creationId xmlns:p14="http://schemas.microsoft.com/office/powerpoint/2010/main" val="22536002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09" y="-609600"/>
            <a:ext cx="9024257" cy="1600200"/>
          </a:xfrm>
        </p:spPr>
        <p:txBody>
          <a:bodyPr>
            <a:noAutofit/>
          </a:bodyPr>
          <a:lstStyle/>
          <a:p>
            <a:r>
              <a:rPr lang="en-US" dirty="0" smtClean="0"/>
              <a:t/>
            </a:r>
            <a:br>
              <a:rPr lang="en-US" dirty="0" smtClean="0"/>
            </a:br>
            <a:r>
              <a:rPr lang="fr-CA" sz="3200" dirty="0"/>
              <a:t>Comment est-ce que des nombres aléatoires sont distribués dans un intervalle ?</a:t>
            </a:r>
            <a:endParaRPr lang="fr-CA" dirty="0"/>
          </a:p>
        </p:txBody>
      </p:sp>
      <p:sp>
        <p:nvSpPr>
          <p:cNvPr id="3" name="Espace réservé du contenu 2"/>
          <p:cNvSpPr>
            <a:spLocks noGrp="1"/>
          </p:cNvSpPr>
          <p:nvPr>
            <p:ph idx="1"/>
          </p:nvPr>
        </p:nvSpPr>
        <p:spPr>
          <a:xfrm>
            <a:off x="380999" y="3276600"/>
            <a:ext cx="8305800" cy="3840163"/>
          </a:xfrm>
        </p:spPr>
        <p:txBody>
          <a:bodyPr>
            <a:normAutofit fontScale="92500" lnSpcReduction="20000"/>
          </a:bodyPr>
          <a:lstStyle/>
          <a:p>
            <a:pPr marL="0" indent="0">
              <a:buNone/>
            </a:pPr>
            <a:r>
              <a:rPr lang="en-US" dirty="0">
                <a:solidFill>
                  <a:srgbClr val="00B050"/>
                </a:solidFill>
              </a:rPr>
              <a:t>3600</a:t>
            </a:r>
            <a:r>
              <a:rPr lang="en-US" dirty="0"/>
              <a:t> </a:t>
            </a:r>
            <a:r>
              <a:rPr lang="en-US" dirty="0" err="1"/>
              <a:t>personnes</a:t>
            </a:r>
            <a:r>
              <a:rPr lang="en-US" dirty="0"/>
              <a:t> </a:t>
            </a:r>
            <a:r>
              <a:rPr lang="fr-CA" dirty="0"/>
              <a:t>obtiennent</a:t>
            </a:r>
            <a:r>
              <a:rPr lang="en-US" dirty="0"/>
              <a:t> </a:t>
            </a:r>
            <a:r>
              <a:rPr lang="en-US" dirty="0" smtClean="0"/>
              <a:t>www.crm.umontreal.ca  </a:t>
            </a:r>
            <a:r>
              <a:rPr lang="en-US" dirty="0" err="1" smtClean="0"/>
              <a:t>dans</a:t>
            </a:r>
            <a:r>
              <a:rPr lang="en-US" dirty="0" smtClean="0"/>
              <a:t> </a:t>
            </a:r>
            <a:r>
              <a:rPr lang="en-US" dirty="0" err="1" smtClean="0"/>
              <a:t>une</a:t>
            </a:r>
            <a:r>
              <a:rPr lang="en-US" dirty="0" smtClean="0"/>
              <a:t> </a:t>
            </a:r>
            <a:r>
              <a:rPr lang="en-US" dirty="0" err="1" smtClean="0"/>
              <a:t>heure</a:t>
            </a:r>
            <a:r>
              <a:rPr lang="en-US" dirty="0"/>
              <a:t>. </a:t>
            </a:r>
            <a:r>
              <a:rPr lang="en-US" dirty="0" err="1" smtClean="0"/>
              <a:t>Est-ce</a:t>
            </a:r>
            <a:r>
              <a:rPr lang="en-US" dirty="0" smtClean="0"/>
              <a:t> </a:t>
            </a:r>
            <a:r>
              <a:rPr lang="en-US" dirty="0" err="1" smtClean="0"/>
              <a:t>que</a:t>
            </a:r>
            <a:r>
              <a:rPr lang="en-US" dirty="0" smtClean="0"/>
              <a:t> </a:t>
            </a:r>
            <a:r>
              <a:rPr lang="en-US" dirty="0" err="1" smtClean="0"/>
              <a:t>vrainment</a:t>
            </a:r>
            <a:r>
              <a:rPr lang="en-US" dirty="0" smtClean="0"/>
              <a:t> </a:t>
            </a:r>
            <a:r>
              <a:rPr lang="en-US" dirty="0" err="1" smtClean="0"/>
              <a:t>une</a:t>
            </a:r>
            <a:r>
              <a:rPr lang="en-US" dirty="0" smtClean="0"/>
              <a:t> </a:t>
            </a:r>
            <a:r>
              <a:rPr lang="en-US" dirty="0" err="1" smtClean="0"/>
              <a:t>personne</a:t>
            </a:r>
            <a:r>
              <a:rPr lang="en-US" dirty="0" smtClean="0"/>
              <a:t> </a:t>
            </a:r>
            <a:r>
              <a:rPr lang="en-US" i="1" dirty="0" err="1" smtClean="0">
                <a:effectLst>
                  <a:outerShdw blurRad="38100" dist="38100" dir="2700000" algn="tl">
                    <a:srgbClr val="000000">
                      <a:alpha val="43137"/>
                    </a:srgbClr>
                  </a:outerShdw>
                </a:effectLst>
              </a:rPr>
              <a:t>chaque</a:t>
            </a:r>
            <a:r>
              <a:rPr lang="en-US" dirty="0" smtClean="0"/>
              <a:t> </a:t>
            </a:r>
            <a:r>
              <a:rPr lang="en-US" dirty="0" err="1"/>
              <a:t>seconde</a:t>
            </a:r>
            <a:r>
              <a:rPr lang="en-US" dirty="0"/>
              <a:t>?</a:t>
            </a:r>
          </a:p>
          <a:p>
            <a:pPr marL="0" indent="0">
              <a:buNone/>
            </a:pPr>
            <a:r>
              <a:rPr lang="fr-CA" dirty="0" smtClean="0"/>
              <a:t>Bien sur, NON! </a:t>
            </a:r>
            <a:r>
              <a:rPr lang="fr-CA" dirty="0"/>
              <a:t>L'expérience prouve que nous devrions obtenir une distribution moins également espacée des coups. Il devrait y avoir : </a:t>
            </a:r>
            <a:endParaRPr lang="fr-CA" dirty="0" smtClean="0"/>
          </a:p>
          <a:p>
            <a:pPr marL="0" indent="0">
              <a:buNone/>
            </a:pPr>
            <a:r>
              <a:rPr lang="fr-CA" dirty="0" smtClean="0"/>
              <a:t>Quelques </a:t>
            </a:r>
            <a:r>
              <a:rPr lang="fr-CA" dirty="0"/>
              <a:t>secondes où il y a un bon nombre de coups ; D'autres plus longues périodes où il n'y a aucun coup </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8" y="990600"/>
            <a:ext cx="208597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991144"/>
            <a:ext cx="3548559"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914944"/>
            <a:ext cx="200977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4577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86" y="-533400"/>
            <a:ext cx="9067800" cy="1676400"/>
          </a:xfrm>
        </p:spPr>
        <p:txBody>
          <a:bodyPr>
            <a:noAutofit/>
          </a:bodyPr>
          <a:lstStyle/>
          <a:p>
            <a:r>
              <a:rPr lang="en-US" sz="3200" dirty="0" smtClean="0"/>
              <a:t/>
            </a:r>
            <a:br>
              <a:rPr lang="en-US" sz="3200" dirty="0" smtClean="0"/>
            </a:br>
            <a:r>
              <a:rPr lang="fr-CA" sz="3200" dirty="0" smtClean="0"/>
              <a:t>N</a:t>
            </a:r>
            <a:r>
              <a:rPr lang="fr-CA" sz="3200" dirty="0" smtClean="0"/>
              <a:t>ombres </a:t>
            </a:r>
            <a:r>
              <a:rPr lang="fr-CA" sz="3200" dirty="0"/>
              <a:t>aléatoires </a:t>
            </a:r>
            <a:r>
              <a:rPr lang="fr-CA" sz="3200" dirty="0" smtClean="0"/>
              <a:t>dans </a:t>
            </a:r>
            <a:r>
              <a:rPr lang="fr-CA" sz="3200" dirty="0"/>
              <a:t>un intervalle</a:t>
            </a:r>
            <a:r>
              <a:rPr lang="en-US" sz="3200" dirty="0" smtClean="0"/>
              <a:t>?</a:t>
            </a:r>
            <a:r>
              <a:rPr lang="en-US" sz="3200" dirty="0"/>
              <a:t/>
            </a:r>
            <a:br>
              <a:rPr lang="en-US" sz="3200" dirty="0"/>
            </a:br>
            <a:endParaRPr lang="fr-CA" sz="3200" dirty="0"/>
          </a:p>
        </p:txBody>
      </p:sp>
      <p:sp>
        <p:nvSpPr>
          <p:cNvPr id="3" name="Espace réservé du contenu 2"/>
          <p:cNvSpPr>
            <a:spLocks noGrp="1"/>
          </p:cNvSpPr>
          <p:nvPr>
            <p:ph idx="1"/>
          </p:nvPr>
        </p:nvSpPr>
        <p:spPr>
          <a:xfrm>
            <a:off x="3449658" y="2971800"/>
            <a:ext cx="3255942" cy="1847232"/>
          </a:xfrm>
        </p:spPr>
        <p:txBody>
          <a:bodyPr>
            <a:normAutofit fontScale="77500" lnSpcReduction="20000"/>
          </a:bodyPr>
          <a:lstStyle/>
          <a:p>
            <a:pPr marL="0" indent="0">
              <a:buNone/>
            </a:pPr>
            <a:r>
              <a:rPr lang="fr-CA" i="1" dirty="0"/>
              <a:t>L'arrivée des clients dans une file d'attente</a:t>
            </a:r>
            <a:r>
              <a:rPr lang="fr-CA" dirty="0"/>
              <a:t>. </a:t>
            </a:r>
            <a:r>
              <a:rPr lang="fr-CA" dirty="0" smtClean="0"/>
              <a:t> </a:t>
            </a:r>
          </a:p>
          <a:p>
            <a:pPr marL="0" indent="0">
              <a:buNone/>
            </a:pPr>
            <a:r>
              <a:rPr lang="fr-CA" dirty="0">
                <a:effectLst>
                  <a:outerShdw blurRad="38100" dist="38100" dir="2700000" algn="tl">
                    <a:srgbClr val="000000">
                      <a:alpha val="43137"/>
                    </a:srgbClr>
                  </a:outerShdw>
                </a:effectLst>
              </a:rPr>
              <a:t> </a:t>
            </a:r>
            <a:r>
              <a:rPr lang="fr-CA" dirty="0" smtClean="0">
                <a:effectLst>
                  <a:outerShdw blurRad="38100" dist="38100" dir="2700000" algn="tl">
                    <a:srgbClr val="000000">
                      <a:alpha val="43137"/>
                    </a:srgbClr>
                  </a:outerShdw>
                </a:effectLst>
              </a:rPr>
              <a:t>                   Le radioactif </a:t>
            </a:r>
          </a:p>
          <a:p>
            <a:pPr marL="0" indent="0">
              <a:buNone/>
            </a:pPr>
            <a:r>
              <a:rPr lang="fr-CA" dirty="0">
                <a:effectLst>
                  <a:outerShdw blurRad="38100" dist="38100" dir="2700000" algn="tl">
                    <a:srgbClr val="000000">
                      <a:alpha val="43137"/>
                    </a:srgbClr>
                  </a:outerShdw>
                </a:effectLst>
              </a:rPr>
              <a:t> </a:t>
            </a:r>
            <a:r>
              <a:rPr lang="fr-CA" dirty="0" smtClean="0">
                <a:effectLst>
                  <a:outerShdw blurRad="38100" dist="38100" dir="2700000" algn="tl">
                    <a:srgbClr val="000000">
                      <a:alpha val="43137"/>
                    </a:srgbClr>
                  </a:outerShdw>
                </a:effectLst>
              </a:rPr>
              <a:t>              affaiblissement </a:t>
            </a:r>
          </a:p>
          <a:p>
            <a:pPr marL="0" indent="0">
              <a:buNone/>
            </a:pPr>
            <a:r>
              <a:rPr lang="fr-CA" dirty="0">
                <a:effectLst>
                  <a:outerShdw blurRad="38100" dist="38100" dir="2700000" algn="tl">
                    <a:srgbClr val="000000">
                      <a:alpha val="43137"/>
                    </a:srgbClr>
                  </a:outerShdw>
                </a:effectLst>
              </a:rPr>
              <a:t> </a:t>
            </a:r>
            <a:r>
              <a:rPr lang="fr-CA" dirty="0" smtClean="0">
                <a:effectLst>
                  <a:outerShdw blurRad="38100" dist="38100" dir="2700000" algn="tl">
                    <a:srgbClr val="000000">
                      <a:alpha val="43137"/>
                    </a:srgbClr>
                  </a:outerShdw>
                </a:effectLst>
              </a:rPr>
              <a:t>                     des </a:t>
            </a:r>
            <a:r>
              <a:rPr lang="fr-CA" dirty="0">
                <a:effectLst>
                  <a:outerShdw blurRad="38100" dist="38100" dir="2700000" algn="tl">
                    <a:srgbClr val="000000">
                      <a:alpha val="43137"/>
                    </a:srgbClr>
                  </a:outerShdw>
                </a:effectLst>
              </a:rPr>
              <a:t>atomes </a:t>
            </a:r>
            <a:endParaRPr lang="en-US" dirty="0" smtClean="0">
              <a:effectLst>
                <a:outerShdw blurRad="38100" dist="38100" dir="2700000" algn="tl">
                  <a:srgbClr val="000000">
                    <a:alpha val="43137"/>
                  </a:srgbClr>
                </a:outerShdw>
              </a:effectLst>
            </a:endParaRPr>
          </a:p>
          <a:p>
            <a:endParaRPr lang="fr-CA"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041" y="533400"/>
            <a:ext cx="2716839"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818" y="537976"/>
            <a:ext cx="2764912" cy="184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971182"/>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space réservé du contenu 2"/>
          <p:cNvSpPr txBox="1">
            <a:spLocks/>
          </p:cNvSpPr>
          <p:nvPr/>
        </p:nvSpPr>
        <p:spPr>
          <a:xfrm>
            <a:off x="346166" y="2380632"/>
            <a:ext cx="8878722" cy="5905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CA" dirty="0"/>
              <a:t>Espacements entre les voitures sur une autoroute </a:t>
            </a:r>
          </a:p>
        </p:txBody>
      </p:sp>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692" y="3124200"/>
            <a:ext cx="1861194" cy="1852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Espace réservé du contenu 2"/>
          <p:cNvSpPr txBox="1">
            <a:spLocks/>
          </p:cNvSpPr>
          <p:nvPr/>
        </p:nvSpPr>
        <p:spPr>
          <a:xfrm>
            <a:off x="533400" y="4819032"/>
            <a:ext cx="8382000" cy="206851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smtClean="0"/>
              <a:t>t</a:t>
            </a:r>
            <a:r>
              <a:rPr lang="fr-CA" i="1" dirty="0" err="1" smtClean="0"/>
              <a:t>ous</a:t>
            </a:r>
            <a:r>
              <a:rPr lang="fr-CA" i="1" dirty="0" smtClean="0"/>
              <a:t> </a:t>
            </a:r>
            <a:r>
              <a:rPr lang="fr-CA" i="1" dirty="0"/>
              <a:t>sont des exemples </a:t>
            </a:r>
            <a:r>
              <a:rPr lang="fr-CA" i="1" dirty="0" smtClean="0"/>
              <a:t>d’un </a:t>
            </a:r>
            <a:r>
              <a:rPr lang="en-US" i="1" dirty="0" smtClean="0"/>
              <a:t>…</a:t>
            </a:r>
          </a:p>
          <a:p>
            <a:pPr marL="0" indent="0">
              <a:buNone/>
            </a:pPr>
            <a:r>
              <a:rPr lang="en-US" dirty="0" smtClean="0"/>
              <a:t> </a:t>
            </a:r>
            <a:r>
              <a:rPr lang="fr-CA" sz="5200" dirty="0" smtClean="0">
                <a:solidFill>
                  <a:srgbClr val="FF0000"/>
                </a:solidFill>
              </a:rPr>
              <a:t>Processus </a:t>
            </a:r>
            <a:r>
              <a:rPr lang="fr-CA" sz="5200" dirty="0">
                <a:solidFill>
                  <a:srgbClr val="FF0000"/>
                </a:solidFill>
              </a:rPr>
              <a:t>ponctuel de Poisson </a:t>
            </a:r>
            <a:r>
              <a:rPr lang="en-US" sz="5200" dirty="0" smtClean="0">
                <a:solidFill>
                  <a:srgbClr val="FF0000"/>
                </a:solidFill>
              </a:rPr>
              <a:t> </a:t>
            </a:r>
            <a:endParaRPr lang="en-US" sz="6600" dirty="0" smtClean="0">
              <a:solidFill>
                <a:srgbClr val="FF0000"/>
              </a:solidFill>
            </a:endParaRPr>
          </a:p>
          <a:p>
            <a:endParaRPr lang="fr-CA" dirty="0"/>
          </a:p>
        </p:txBody>
      </p:sp>
    </p:spTree>
    <p:extLst>
      <p:ext uri="{BB962C8B-B14F-4D97-AF65-F5344CB8AC3E}">
        <p14:creationId xmlns:p14="http://schemas.microsoft.com/office/powerpoint/2010/main" val="20153931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344" y="0"/>
            <a:ext cx="8229600" cy="1143000"/>
          </a:xfrm>
        </p:spPr>
        <p:txBody>
          <a:bodyPr>
            <a:normAutofit fontScale="90000"/>
          </a:bodyPr>
          <a:lstStyle/>
          <a:p>
            <a:r>
              <a:rPr lang="en-US" dirty="0"/>
              <a:t> </a:t>
            </a:r>
            <a:r>
              <a:rPr lang="en-US" dirty="0" smtClean="0"/>
              <a:t/>
            </a:r>
            <a:br>
              <a:rPr lang="en-US" dirty="0" smtClean="0"/>
            </a:br>
            <a:r>
              <a:rPr lang="fr-CA" dirty="0">
                <a:solidFill>
                  <a:srgbClr val="FF0000"/>
                </a:solidFill>
              </a:rPr>
              <a:t>Processus ponctuel de Poisson</a:t>
            </a:r>
            <a:r>
              <a:rPr lang="en-US" dirty="0">
                <a:solidFill>
                  <a:srgbClr val="FF0000"/>
                </a:solidFill>
              </a:rPr>
              <a:t/>
            </a:r>
            <a:br>
              <a:rPr lang="en-US" dirty="0">
                <a:solidFill>
                  <a:srgbClr val="FF0000"/>
                </a:solidFill>
              </a:rPr>
            </a:br>
            <a:endParaRPr lang="fr-CA" dirty="0"/>
          </a:p>
        </p:txBody>
      </p:sp>
      <p:sp>
        <p:nvSpPr>
          <p:cNvPr id="3" name="Espace réservé du contenu 2"/>
          <p:cNvSpPr>
            <a:spLocks noGrp="1"/>
          </p:cNvSpPr>
          <p:nvPr>
            <p:ph idx="1"/>
          </p:nvPr>
        </p:nvSpPr>
        <p:spPr>
          <a:xfrm>
            <a:off x="466344" y="1066800"/>
            <a:ext cx="8525256" cy="5562600"/>
          </a:xfrm>
        </p:spPr>
        <p:txBody>
          <a:bodyPr>
            <a:normAutofit/>
          </a:bodyPr>
          <a:lstStyle/>
          <a:p>
            <a:pPr marL="0" indent="0">
              <a:buNone/>
            </a:pPr>
            <a:r>
              <a:rPr lang="fr-CA" dirty="0"/>
              <a:t>Si l'espacement moyen entre les éléments est 1 puis nous comptons que la proportion </a:t>
            </a:r>
            <a:r>
              <a:rPr lang="fr-CA" dirty="0" smtClean="0"/>
              <a:t>des </a:t>
            </a:r>
            <a:r>
              <a:rPr lang="fr-CA" dirty="0"/>
              <a:t>période </a:t>
            </a:r>
            <a:r>
              <a:rPr lang="fr-CA" dirty="0" smtClean="0"/>
              <a:t>de t secondes où </a:t>
            </a:r>
            <a:r>
              <a:rPr lang="fr-CA" dirty="0"/>
              <a:t>nous obtenons </a:t>
            </a:r>
            <a:r>
              <a:rPr lang="fr-CA" dirty="0" smtClean="0"/>
              <a:t>  h coups  </a:t>
            </a:r>
            <a:endParaRPr lang="en-US" dirty="0" smtClean="0"/>
          </a:p>
          <a:p>
            <a:pPr marL="0" indent="0">
              <a:buNone/>
            </a:pPr>
            <a:endParaRPr lang="en-US" dirty="0" smtClean="0"/>
          </a:p>
          <a:p>
            <a:pPr marL="0" indent="0">
              <a:buNone/>
            </a:pPr>
            <a:endParaRPr lang="en-US" dirty="0"/>
          </a:p>
          <a:p>
            <a:pPr marL="0" indent="0">
              <a:buNone/>
            </a:pPr>
            <a:r>
              <a:rPr lang="en-US" dirty="0" err="1" smtClean="0"/>
              <a:t>Nombres</a:t>
            </a:r>
            <a:r>
              <a:rPr lang="en-US" dirty="0" smtClean="0"/>
              <a:t> des </a:t>
            </a:r>
            <a:r>
              <a:rPr lang="en-US" dirty="0" err="1" smtClean="0"/>
              <a:t>secondes</a:t>
            </a:r>
            <a:r>
              <a:rPr lang="en-US" dirty="0" smtClean="0"/>
              <a:t> sans </a:t>
            </a:r>
            <a:r>
              <a:rPr lang="fr-CA" dirty="0" smtClean="0"/>
              <a:t>coups</a:t>
            </a:r>
            <a:r>
              <a:rPr lang="en-US" dirty="0" smtClean="0"/>
              <a:t>:             </a:t>
            </a:r>
            <a:r>
              <a:rPr lang="en-US" dirty="0" smtClean="0">
                <a:solidFill>
                  <a:srgbClr val="00B050"/>
                </a:solidFill>
              </a:rPr>
              <a:t>1324</a:t>
            </a:r>
            <a:endParaRPr lang="en-US" dirty="0" smtClean="0">
              <a:solidFill>
                <a:srgbClr val="00B050"/>
              </a:solidFill>
            </a:endParaRPr>
          </a:p>
          <a:p>
            <a:pPr marL="0" indent="0">
              <a:buNone/>
            </a:pPr>
            <a:r>
              <a:rPr lang="en-US" dirty="0" err="1"/>
              <a:t>Nombres</a:t>
            </a:r>
            <a:r>
              <a:rPr lang="en-US" dirty="0"/>
              <a:t> des </a:t>
            </a:r>
            <a:r>
              <a:rPr lang="en-US" dirty="0" err="1"/>
              <a:t>secondes</a:t>
            </a:r>
            <a:r>
              <a:rPr lang="en-US" dirty="0"/>
              <a:t> </a:t>
            </a:r>
            <a:r>
              <a:rPr lang="en-US" dirty="0" smtClean="0"/>
              <a:t>avec ≥2 </a:t>
            </a:r>
            <a:r>
              <a:rPr lang="fr-CA" dirty="0" smtClean="0"/>
              <a:t>coups</a:t>
            </a:r>
            <a:r>
              <a:rPr lang="en-US" dirty="0" smtClean="0"/>
              <a:t>:          </a:t>
            </a:r>
            <a:r>
              <a:rPr lang="en-US" dirty="0" smtClean="0">
                <a:solidFill>
                  <a:srgbClr val="00B050"/>
                </a:solidFill>
              </a:rPr>
              <a:t>951</a:t>
            </a:r>
          </a:p>
          <a:p>
            <a:pPr marL="0" indent="0">
              <a:buNone/>
            </a:pPr>
            <a:r>
              <a:rPr lang="en-US" dirty="0" err="1"/>
              <a:t>Nombres</a:t>
            </a:r>
            <a:r>
              <a:rPr lang="en-US" dirty="0"/>
              <a:t> des </a:t>
            </a:r>
            <a:r>
              <a:rPr lang="en-US" dirty="0" err="1"/>
              <a:t>secondes</a:t>
            </a:r>
            <a:r>
              <a:rPr lang="en-US" dirty="0"/>
              <a:t> avec ≥2 </a:t>
            </a:r>
            <a:r>
              <a:rPr lang="fr-CA" dirty="0" smtClean="0"/>
              <a:t>coups</a:t>
            </a:r>
            <a:r>
              <a:rPr lang="en-US" dirty="0" smtClean="0"/>
              <a:t>:            </a:t>
            </a:r>
            <a:r>
              <a:rPr lang="en-US" dirty="0" smtClean="0">
                <a:solidFill>
                  <a:srgbClr val="00B050"/>
                </a:solidFill>
              </a:rPr>
              <a:t>13</a:t>
            </a:r>
            <a:endParaRPr lang="en-US" dirty="0" smtClean="0">
              <a:solidFill>
                <a:srgbClr val="00B050"/>
              </a:solidFill>
            </a:endParaRPr>
          </a:p>
          <a:p>
            <a:pPr marL="0" indent="0">
              <a:buNone/>
            </a:pPr>
            <a:r>
              <a:rPr lang="en-US" dirty="0" err="1" smtClean="0"/>
              <a:t>Nombres</a:t>
            </a:r>
            <a:r>
              <a:rPr lang="en-US" dirty="0" smtClean="0"/>
              <a:t> des </a:t>
            </a:r>
            <a:r>
              <a:rPr lang="en-US" dirty="0" err="1" smtClean="0"/>
              <a:t>periodes</a:t>
            </a:r>
            <a:r>
              <a:rPr lang="en-US" dirty="0" smtClean="0"/>
              <a:t> </a:t>
            </a:r>
            <a:r>
              <a:rPr lang="en-US" dirty="0" smtClean="0"/>
              <a:t>de 5 </a:t>
            </a:r>
            <a:r>
              <a:rPr lang="en-US" dirty="0" err="1" smtClean="0"/>
              <a:t>secs</a:t>
            </a:r>
            <a:r>
              <a:rPr lang="en-US" dirty="0" smtClean="0"/>
              <a:t> sans </a:t>
            </a:r>
            <a:r>
              <a:rPr lang="fr-CA" dirty="0" smtClean="0"/>
              <a:t>coup</a:t>
            </a:r>
            <a:r>
              <a:rPr lang="en-US" dirty="0" smtClean="0"/>
              <a:t>s: </a:t>
            </a:r>
            <a:r>
              <a:rPr lang="en-US" dirty="0" smtClean="0"/>
              <a:t> </a:t>
            </a:r>
            <a:r>
              <a:rPr lang="en-US" dirty="0" smtClean="0">
                <a:solidFill>
                  <a:srgbClr val="00B050"/>
                </a:solidFill>
              </a:rPr>
              <a:t>24</a:t>
            </a:r>
            <a:endParaRPr lang="en-US" dirty="0">
              <a:solidFill>
                <a:srgbClr val="00B050"/>
              </a:solidFill>
            </a:endParaRPr>
          </a:p>
          <a:p>
            <a:pPr marL="0" indent="0">
              <a:buNone/>
            </a:pPr>
            <a:endParaRPr lang="en-US" dirty="0"/>
          </a:p>
          <a:p>
            <a:pPr marL="0" indent="0">
              <a:buNone/>
            </a:pPr>
            <a:endParaRPr lang="en-US"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590800"/>
            <a:ext cx="1642753" cy="1423177"/>
          </a:xfrm>
          <a:prstGeom prst="rect">
            <a:avLst/>
          </a:prstGeom>
        </p:spPr>
      </p:pic>
    </p:spTree>
    <p:extLst>
      <p:ext uri="{BB962C8B-B14F-4D97-AF65-F5344CB8AC3E}">
        <p14:creationId xmlns:p14="http://schemas.microsoft.com/office/powerpoint/2010/main" val="11575352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solidFill>
                  <a:srgbClr val="FF0000"/>
                </a:solidFill>
              </a:rPr>
              <a:t/>
            </a:r>
            <a:br>
              <a:rPr lang="en-US" dirty="0" smtClean="0">
                <a:solidFill>
                  <a:srgbClr val="FF0000"/>
                </a:solidFill>
              </a:rPr>
            </a:br>
            <a:r>
              <a:rPr lang="fr-CA" dirty="0">
                <a:solidFill>
                  <a:srgbClr val="FF0000"/>
                </a:solidFill>
              </a:rPr>
              <a:t>Processus ponctuel de Poisson</a:t>
            </a:r>
            <a:r>
              <a:rPr lang="en-US" dirty="0">
                <a:solidFill>
                  <a:srgbClr val="FF0000"/>
                </a:solidFill>
              </a:rPr>
              <a:t/>
            </a:r>
            <a:br>
              <a:rPr lang="en-US" dirty="0">
                <a:solidFill>
                  <a:srgbClr val="FF0000"/>
                </a:solidFill>
              </a:rPr>
            </a:br>
            <a:endParaRPr lang="fr-CA" dirty="0"/>
          </a:p>
        </p:txBody>
      </p:sp>
      <p:sp>
        <p:nvSpPr>
          <p:cNvPr id="3" name="Espace réservé du contenu 2"/>
          <p:cNvSpPr>
            <a:spLocks noGrp="1"/>
          </p:cNvSpPr>
          <p:nvPr>
            <p:ph idx="1"/>
          </p:nvPr>
        </p:nvSpPr>
        <p:spPr/>
        <p:txBody>
          <a:bodyPr>
            <a:normAutofit/>
          </a:bodyPr>
          <a:lstStyle/>
          <a:p>
            <a:pPr marL="0" indent="0">
              <a:buNone/>
            </a:pPr>
            <a:r>
              <a:rPr lang="en-US" dirty="0"/>
              <a:t> </a:t>
            </a:r>
            <a:r>
              <a:rPr lang="en-US" sz="2600" i="1" dirty="0" smtClean="0"/>
              <a:t>Et les </a:t>
            </a:r>
            <a:r>
              <a:rPr lang="en-US" sz="2600" i="1" dirty="0" err="1" smtClean="0"/>
              <a:t>composantes</a:t>
            </a:r>
            <a:r>
              <a:rPr lang="en-US" sz="2600" i="1" dirty="0" smtClean="0"/>
              <a:t> </a:t>
            </a:r>
            <a:r>
              <a:rPr lang="en-US" sz="2600" i="1" dirty="0" err="1" smtClean="0"/>
              <a:t>indecomposables</a:t>
            </a:r>
            <a:r>
              <a:rPr lang="en-US" sz="2600" i="1" dirty="0" smtClean="0"/>
              <a:t>?</a:t>
            </a:r>
            <a:endParaRPr lang="en-US" sz="2600" i="1" dirty="0"/>
          </a:p>
          <a:p>
            <a:pPr marL="0" indent="0">
              <a:buNone/>
            </a:pPr>
            <a:r>
              <a:rPr lang="en-US" dirty="0" smtClean="0"/>
              <a:t> </a:t>
            </a:r>
            <a:r>
              <a:rPr lang="en-US" dirty="0" smtClean="0"/>
              <a:t>Les </a:t>
            </a:r>
            <a:r>
              <a:rPr lang="en-US" dirty="0" err="1" smtClean="0"/>
              <a:t>logarithmes</a:t>
            </a:r>
            <a:r>
              <a:rPr lang="en-US" dirty="0" smtClean="0"/>
              <a:t> des </a:t>
            </a:r>
            <a:r>
              <a:rPr lang="en-US" dirty="0" err="1" smtClean="0"/>
              <a:t>longeurs</a:t>
            </a:r>
            <a:r>
              <a:rPr lang="en-US" dirty="0" smtClean="0"/>
              <a:t> des cycles </a:t>
            </a:r>
            <a:r>
              <a:rPr lang="en-US" dirty="0" err="1" smtClean="0"/>
              <a:t>d’une</a:t>
            </a:r>
            <a:r>
              <a:rPr lang="en-US" dirty="0" smtClean="0"/>
              <a:t> permutation </a:t>
            </a:r>
            <a:r>
              <a:rPr lang="en-US" dirty="0" err="1" smtClean="0"/>
              <a:t>typique</a:t>
            </a:r>
            <a:r>
              <a:rPr lang="en-US" dirty="0" smtClean="0"/>
              <a:t> </a:t>
            </a:r>
            <a:r>
              <a:rPr lang="en-US" dirty="0" err="1" smtClean="0"/>
              <a:t>forme</a:t>
            </a:r>
            <a:r>
              <a:rPr lang="en-US" dirty="0" smtClean="0"/>
              <a:t> </a:t>
            </a:r>
            <a:r>
              <a:rPr lang="en-US" dirty="0" err="1" smtClean="0"/>
              <a:t>une</a:t>
            </a:r>
            <a:r>
              <a:rPr lang="en-US" dirty="0" smtClean="0"/>
              <a:t> </a:t>
            </a:r>
            <a:endParaRPr lang="en-US" dirty="0"/>
          </a:p>
          <a:p>
            <a:pPr marL="0" indent="0">
              <a:buNone/>
            </a:pPr>
            <a:r>
              <a:rPr lang="en-US" dirty="0" smtClean="0"/>
              <a:t> </a:t>
            </a:r>
            <a:r>
              <a:rPr lang="fr-CA" dirty="0">
                <a:solidFill>
                  <a:srgbClr val="FF0000"/>
                </a:solidFill>
              </a:rPr>
              <a:t>Processus ponctuel de Poisson </a:t>
            </a:r>
            <a:r>
              <a:rPr lang="en-US" dirty="0" err="1" smtClean="0"/>
              <a:t>sur</a:t>
            </a:r>
            <a:r>
              <a:rPr lang="en-US" dirty="0" smtClean="0"/>
              <a:t> </a:t>
            </a:r>
            <a:r>
              <a:rPr lang="en-US" dirty="0">
                <a:solidFill>
                  <a:srgbClr val="00B050"/>
                </a:solidFill>
              </a:rPr>
              <a:t>[</a:t>
            </a:r>
            <a:r>
              <a:rPr lang="en-US" dirty="0" smtClean="0">
                <a:solidFill>
                  <a:srgbClr val="00B050"/>
                </a:solidFill>
              </a:rPr>
              <a:t>0, log </a:t>
            </a:r>
            <a:r>
              <a:rPr lang="en-US" dirty="0">
                <a:solidFill>
                  <a:srgbClr val="00B050"/>
                </a:solidFill>
              </a:rPr>
              <a:t>N].</a:t>
            </a:r>
          </a:p>
          <a:p>
            <a:pPr marL="0" indent="0">
              <a:buNone/>
            </a:pPr>
            <a:r>
              <a:rPr lang="en-US" dirty="0" smtClean="0"/>
              <a:t>                         </a:t>
            </a:r>
            <a:r>
              <a:rPr lang="en-US" dirty="0"/>
              <a:t>and</a:t>
            </a:r>
          </a:p>
          <a:p>
            <a:pPr marL="0" indent="0">
              <a:buNone/>
            </a:pPr>
            <a:r>
              <a:rPr lang="en-US" dirty="0"/>
              <a:t>Les </a:t>
            </a:r>
            <a:r>
              <a:rPr lang="en-US" dirty="0" err="1"/>
              <a:t>logarithmes</a:t>
            </a:r>
            <a:r>
              <a:rPr lang="en-US" dirty="0"/>
              <a:t> des </a:t>
            </a:r>
            <a:r>
              <a:rPr lang="en-US" dirty="0" err="1"/>
              <a:t>logarithmes</a:t>
            </a:r>
            <a:r>
              <a:rPr lang="en-US" dirty="0"/>
              <a:t> des </a:t>
            </a:r>
            <a:r>
              <a:rPr lang="en-US" dirty="0" err="1" smtClean="0"/>
              <a:t>facteurs</a:t>
            </a:r>
            <a:r>
              <a:rPr lang="en-US" dirty="0" smtClean="0"/>
              <a:t> premiers </a:t>
            </a:r>
            <a:r>
              <a:rPr lang="en-US" dirty="0" err="1" smtClean="0"/>
              <a:t>d’une</a:t>
            </a:r>
            <a:r>
              <a:rPr lang="en-US" dirty="0" smtClean="0"/>
              <a:t> </a:t>
            </a:r>
            <a:r>
              <a:rPr lang="en-US" dirty="0" err="1" smtClean="0"/>
              <a:t>entier</a:t>
            </a:r>
            <a:r>
              <a:rPr lang="en-US" dirty="0" smtClean="0"/>
              <a:t> </a:t>
            </a:r>
            <a:r>
              <a:rPr lang="en-US" dirty="0" err="1"/>
              <a:t>typique</a:t>
            </a:r>
            <a:r>
              <a:rPr lang="en-US" dirty="0"/>
              <a:t> </a:t>
            </a:r>
            <a:r>
              <a:rPr lang="en-US" dirty="0" err="1"/>
              <a:t>forme</a:t>
            </a:r>
            <a:r>
              <a:rPr lang="en-US" dirty="0"/>
              <a:t> </a:t>
            </a:r>
            <a:r>
              <a:rPr lang="en-US" dirty="0" err="1"/>
              <a:t>une</a:t>
            </a:r>
            <a:r>
              <a:rPr lang="en-US" dirty="0"/>
              <a:t> </a:t>
            </a:r>
            <a:r>
              <a:rPr lang="fr-CA" dirty="0">
                <a:solidFill>
                  <a:srgbClr val="FF0000"/>
                </a:solidFill>
              </a:rPr>
              <a:t>Processus ponctuel de Poisson </a:t>
            </a:r>
            <a:r>
              <a:rPr lang="en-US" dirty="0" err="1" smtClean="0"/>
              <a:t>sur</a:t>
            </a:r>
            <a:r>
              <a:rPr lang="en-US" dirty="0" smtClean="0"/>
              <a:t> </a:t>
            </a:r>
            <a:r>
              <a:rPr lang="en-US" dirty="0">
                <a:solidFill>
                  <a:srgbClr val="00B050"/>
                </a:solidFill>
              </a:rPr>
              <a:t>[</a:t>
            </a:r>
            <a:r>
              <a:rPr lang="en-US" dirty="0" smtClean="0">
                <a:solidFill>
                  <a:srgbClr val="00B050"/>
                </a:solidFill>
              </a:rPr>
              <a:t>0, </a:t>
            </a:r>
            <a:r>
              <a:rPr lang="en-US" dirty="0" err="1" smtClean="0">
                <a:solidFill>
                  <a:srgbClr val="00B050"/>
                </a:solidFill>
              </a:rPr>
              <a:t>loglog</a:t>
            </a:r>
            <a:r>
              <a:rPr lang="en-US" dirty="0" smtClean="0">
                <a:solidFill>
                  <a:srgbClr val="00B050"/>
                </a:solidFill>
              </a:rPr>
              <a:t> </a:t>
            </a:r>
            <a:r>
              <a:rPr lang="en-US" dirty="0">
                <a:solidFill>
                  <a:srgbClr val="00B050"/>
                </a:solidFill>
              </a:rPr>
              <a:t>x].</a:t>
            </a:r>
            <a:endParaRPr lang="fr-CA" dirty="0">
              <a:solidFill>
                <a:srgbClr val="00B050"/>
              </a:solidFill>
            </a:endParaRPr>
          </a:p>
        </p:txBody>
      </p:sp>
    </p:spTree>
    <p:extLst>
      <p:ext uri="{BB962C8B-B14F-4D97-AF65-F5344CB8AC3E}">
        <p14:creationId xmlns:p14="http://schemas.microsoft.com/office/powerpoint/2010/main" val="204647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4800"/>
            <a:ext cx="8229600" cy="1143000"/>
          </a:xfrm>
        </p:spPr>
        <p:txBody>
          <a:bodyPr>
            <a:noAutofit/>
          </a:bodyPr>
          <a:lstStyle/>
          <a:p>
            <a:r>
              <a:rPr lang="en-US" sz="3600" dirty="0" err="1" smtClean="0">
                <a:latin typeface="Arno Pro Caption" pitchFamily="18" charset="0"/>
              </a:rPr>
              <a:t>Est-ce</a:t>
            </a:r>
            <a:r>
              <a:rPr lang="en-US" sz="3600" dirty="0" smtClean="0">
                <a:latin typeface="Arno Pro Caption" pitchFamily="18" charset="0"/>
              </a:rPr>
              <a:t> </a:t>
            </a:r>
            <a:r>
              <a:rPr lang="en-US" sz="3600" dirty="0" err="1" smtClean="0">
                <a:latin typeface="Arno Pro Caption" pitchFamily="18" charset="0"/>
              </a:rPr>
              <a:t>qu</a:t>
            </a:r>
            <a:r>
              <a:rPr lang="en-US" sz="3600" dirty="0" err="1" smtClean="0">
                <a:latin typeface="Arno Pro Caption" pitchFamily="18" charset="0"/>
              </a:rPr>
              <a:t>e</a:t>
            </a:r>
            <a:r>
              <a:rPr lang="en-US" sz="3600" dirty="0" smtClean="0">
                <a:latin typeface="Arno Pro Caption" pitchFamily="18" charset="0"/>
              </a:rPr>
              <a:t> possible </a:t>
            </a:r>
            <a:r>
              <a:rPr lang="en-US" sz="3600" dirty="0" err="1" smtClean="0">
                <a:latin typeface="Arno Pro Caption" pitchFamily="18" charset="0"/>
              </a:rPr>
              <a:t>que</a:t>
            </a:r>
            <a:r>
              <a:rPr lang="en-US" sz="3600" dirty="0" smtClean="0">
                <a:latin typeface="Arno Pro Caption" pitchFamily="18" charset="0"/>
              </a:rPr>
              <a:t> les </a:t>
            </a:r>
            <a:r>
              <a:rPr lang="en-US" sz="3600" dirty="0">
                <a:latin typeface="Arno Pro Caption" pitchFamily="18" charset="0"/>
              </a:rPr>
              <a:t>p</a:t>
            </a:r>
            <a:r>
              <a:rPr lang="en-US" sz="3600" dirty="0" smtClean="0">
                <a:latin typeface="Arno Pro Caption" pitchFamily="18" charset="0"/>
              </a:rPr>
              <a:t>ermutations et les </a:t>
            </a:r>
            <a:r>
              <a:rPr lang="en-US" sz="3600" dirty="0" err="1" smtClean="0">
                <a:latin typeface="Arno Pro Caption" pitchFamily="18" charset="0"/>
              </a:rPr>
              <a:t>entiers</a:t>
            </a:r>
            <a:r>
              <a:rPr lang="en-US" sz="3600" dirty="0" smtClean="0">
                <a:latin typeface="Arno Pro Caption" pitchFamily="18" charset="0"/>
              </a:rPr>
              <a:t> </a:t>
            </a:r>
            <a:r>
              <a:rPr lang="en-US" sz="3600" dirty="0" err="1" smtClean="0">
                <a:latin typeface="Arno Pro Caption" pitchFamily="18" charset="0"/>
              </a:rPr>
              <a:t>ont</a:t>
            </a:r>
            <a:r>
              <a:rPr lang="en-US" sz="3600" dirty="0" smtClean="0">
                <a:latin typeface="Arno Pro Caption" pitchFamily="18" charset="0"/>
              </a:rPr>
              <a:t> les memes anatomies</a:t>
            </a:r>
            <a:r>
              <a:rPr lang="en-US" sz="3600" dirty="0">
                <a:latin typeface="Arno Pro Caption" pitchFamily="18" charset="0"/>
              </a:rPr>
              <a:t>?</a:t>
            </a:r>
            <a:endParaRPr lang="fr-CA" sz="3600" dirty="0">
              <a:latin typeface="Arno Pro Caption" pitchFamily="18" charset="0"/>
            </a:endParaRPr>
          </a:p>
        </p:txBody>
      </p:sp>
      <p:sp>
        <p:nvSpPr>
          <p:cNvPr id="3" name="Espace réservé du contenu 2"/>
          <p:cNvSpPr>
            <a:spLocks noGrp="1"/>
          </p:cNvSpPr>
          <p:nvPr>
            <p:ph idx="1"/>
          </p:nvPr>
        </p:nvSpPr>
        <p:spPr/>
        <p:txBody>
          <a:bodyPr>
            <a:normAutofit lnSpcReduction="10000"/>
          </a:bodyPr>
          <a:lstStyle/>
          <a:p>
            <a:pPr marL="0" indent="0">
              <a:buNone/>
            </a:pPr>
            <a:r>
              <a:rPr lang="fr-CA" dirty="0"/>
              <a:t>Une fois calibrés ils ont la même </a:t>
            </a:r>
            <a:r>
              <a:rPr lang="fr-CA" dirty="0" smtClean="0"/>
              <a:t> </a:t>
            </a:r>
            <a:endParaRPr lang="en-US" dirty="0" smtClean="0"/>
          </a:p>
          <a:p>
            <a:r>
              <a:rPr lang="en-US" dirty="0" smtClean="0"/>
              <a:t>Proportion avec </a:t>
            </a:r>
            <a:r>
              <a:rPr lang="en-US" dirty="0" smtClean="0">
                <a:solidFill>
                  <a:srgbClr val="00B050"/>
                </a:solidFill>
              </a:rPr>
              <a:t>k</a:t>
            </a:r>
            <a:r>
              <a:rPr lang="en-US" dirty="0" smtClean="0"/>
              <a:t> </a:t>
            </a:r>
            <a:r>
              <a:rPr lang="en-US" dirty="0" err="1" smtClean="0"/>
              <a:t>composantes</a:t>
            </a:r>
            <a:r>
              <a:rPr lang="en-US" dirty="0" smtClean="0"/>
              <a:t>  </a:t>
            </a:r>
            <a:r>
              <a:rPr lang="en-US" dirty="0" err="1" smtClean="0"/>
              <a:t>indecomposables</a:t>
            </a:r>
            <a:r>
              <a:rPr lang="en-US" dirty="0" smtClean="0"/>
              <a:t> </a:t>
            </a:r>
          </a:p>
          <a:p>
            <a:r>
              <a:rPr lang="en-US" dirty="0" err="1" smtClean="0"/>
              <a:t>Nombre</a:t>
            </a:r>
            <a:r>
              <a:rPr lang="en-US" dirty="0" smtClean="0"/>
              <a:t> </a:t>
            </a:r>
            <a:r>
              <a:rPr lang="en-US" dirty="0" err="1" smtClean="0"/>
              <a:t>typique</a:t>
            </a:r>
            <a:r>
              <a:rPr lang="en-US" dirty="0"/>
              <a:t> des </a:t>
            </a:r>
            <a:r>
              <a:rPr lang="en-US" dirty="0" err="1"/>
              <a:t>composantes</a:t>
            </a:r>
            <a:r>
              <a:rPr lang="en-US" dirty="0"/>
              <a:t>  </a:t>
            </a:r>
            <a:r>
              <a:rPr lang="en-US" dirty="0" err="1"/>
              <a:t>indecomposables</a:t>
            </a:r>
            <a:r>
              <a:rPr lang="en-US" dirty="0"/>
              <a:t> </a:t>
            </a:r>
            <a:endParaRPr lang="en-US" dirty="0"/>
          </a:p>
          <a:p>
            <a:r>
              <a:rPr lang="en-US" dirty="0"/>
              <a:t>Distribution (</a:t>
            </a:r>
            <a:r>
              <a:rPr lang="en-US" dirty="0" err="1" smtClean="0"/>
              <a:t>normale</a:t>
            </a:r>
            <a:r>
              <a:rPr lang="en-US" dirty="0" smtClean="0"/>
              <a:t>) de </a:t>
            </a:r>
            <a:r>
              <a:rPr lang="en-US" dirty="0" err="1" smtClean="0"/>
              <a:t>composantes</a:t>
            </a:r>
            <a:r>
              <a:rPr lang="en-US" dirty="0" smtClean="0"/>
              <a:t>  </a:t>
            </a:r>
            <a:r>
              <a:rPr lang="en-US" dirty="0" err="1"/>
              <a:t>indecomposables</a:t>
            </a:r>
            <a:r>
              <a:rPr lang="en-US" dirty="0"/>
              <a:t> </a:t>
            </a:r>
            <a:endParaRPr lang="en-US" dirty="0"/>
          </a:p>
          <a:p>
            <a:r>
              <a:rPr lang="en-US" dirty="0" smtClean="0"/>
              <a:t>Structure Interne --- </a:t>
            </a:r>
            <a:r>
              <a:rPr lang="en-US" dirty="0" err="1" smtClean="0"/>
              <a:t>Anatomie</a:t>
            </a:r>
            <a:r>
              <a:rPr lang="en-US" dirty="0" smtClean="0"/>
              <a:t>  (</a:t>
            </a:r>
            <a:r>
              <a:rPr lang="fr-CA" dirty="0">
                <a:solidFill>
                  <a:srgbClr val="FF0000"/>
                </a:solidFill>
              </a:rPr>
              <a:t>Processus ponctuel de </a:t>
            </a:r>
            <a:r>
              <a:rPr lang="fr-CA" dirty="0" smtClean="0">
                <a:solidFill>
                  <a:srgbClr val="FF0000"/>
                </a:solidFill>
              </a:rPr>
              <a:t>Poisson</a:t>
            </a:r>
            <a:r>
              <a:rPr lang="en-US" dirty="0" smtClean="0"/>
              <a:t>)</a:t>
            </a:r>
            <a:endParaRPr lang="fr-CA" dirty="0"/>
          </a:p>
        </p:txBody>
      </p:sp>
    </p:spTree>
    <p:extLst>
      <p:ext uri="{BB962C8B-B14F-4D97-AF65-F5344CB8AC3E}">
        <p14:creationId xmlns:p14="http://schemas.microsoft.com/office/powerpoint/2010/main" val="33524207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latin typeface="Arno Pro Caption" pitchFamily="18" charset="0"/>
              </a:rPr>
              <a:t>Permutations </a:t>
            </a:r>
            <a:r>
              <a:rPr lang="en-US" dirty="0">
                <a:latin typeface="Arno Pro Caption" pitchFamily="18" charset="0"/>
              </a:rPr>
              <a:t>et </a:t>
            </a:r>
            <a:r>
              <a:rPr lang="en-US" dirty="0" err="1" smtClean="0">
                <a:latin typeface="Arno Pro Caption" pitchFamily="18" charset="0"/>
              </a:rPr>
              <a:t>Entiers</a:t>
            </a:r>
            <a:r>
              <a:rPr lang="en-US" dirty="0" smtClean="0">
                <a:latin typeface="Arno Pro Caption" pitchFamily="18" charset="0"/>
              </a:rPr>
              <a:t> </a:t>
            </a:r>
            <a:r>
              <a:rPr lang="en-US" dirty="0" smtClean="0"/>
              <a:t>– Les memes?</a:t>
            </a:r>
            <a:endParaRPr lang="fr-CA" dirty="0"/>
          </a:p>
        </p:txBody>
      </p:sp>
      <p:sp>
        <p:nvSpPr>
          <p:cNvPr id="3" name="Espace réservé du contenu 2"/>
          <p:cNvSpPr>
            <a:spLocks noGrp="1"/>
          </p:cNvSpPr>
          <p:nvPr>
            <p:ph idx="1"/>
          </p:nvPr>
        </p:nvSpPr>
        <p:spPr>
          <a:xfrm>
            <a:off x="457200" y="1219200"/>
            <a:ext cx="8229600" cy="1905000"/>
          </a:xfrm>
        </p:spPr>
        <p:txBody>
          <a:bodyPr>
            <a:normAutofit fontScale="92500"/>
          </a:bodyPr>
          <a:lstStyle/>
          <a:p>
            <a:r>
              <a:rPr lang="en-US" sz="2400" dirty="0" smtClean="0"/>
              <a:t>Proportion </a:t>
            </a:r>
            <a:r>
              <a:rPr lang="en-US" sz="2400" dirty="0"/>
              <a:t>avec </a:t>
            </a:r>
            <a:r>
              <a:rPr lang="en-US" sz="2400" dirty="0">
                <a:solidFill>
                  <a:srgbClr val="00B050"/>
                </a:solidFill>
              </a:rPr>
              <a:t>k</a:t>
            </a:r>
            <a:r>
              <a:rPr lang="en-US" sz="2400" dirty="0"/>
              <a:t> </a:t>
            </a:r>
            <a:r>
              <a:rPr lang="en-US" sz="2400" dirty="0" err="1"/>
              <a:t>composantes</a:t>
            </a:r>
            <a:r>
              <a:rPr lang="en-US" sz="2400" dirty="0"/>
              <a:t>  </a:t>
            </a:r>
            <a:r>
              <a:rPr lang="en-US" sz="2400" dirty="0" err="1"/>
              <a:t>indecomposables</a:t>
            </a:r>
            <a:r>
              <a:rPr lang="en-US" sz="2400" dirty="0"/>
              <a:t> </a:t>
            </a:r>
          </a:p>
          <a:p>
            <a:r>
              <a:rPr lang="en-US" sz="2400" dirty="0" err="1"/>
              <a:t>Nombre</a:t>
            </a:r>
            <a:r>
              <a:rPr lang="en-US" sz="2400" dirty="0"/>
              <a:t> </a:t>
            </a:r>
            <a:r>
              <a:rPr lang="en-US" sz="2400" dirty="0" err="1"/>
              <a:t>typique</a:t>
            </a:r>
            <a:r>
              <a:rPr lang="en-US" sz="2400" dirty="0"/>
              <a:t> des </a:t>
            </a:r>
            <a:r>
              <a:rPr lang="en-US" sz="2400" dirty="0" err="1"/>
              <a:t>composantes</a:t>
            </a:r>
            <a:r>
              <a:rPr lang="en-US" sz="2400" dirty="0"/>
              <a:t>  </a:t>
            </a:r>
            <a:r>
              <a:rPr lang="en-US" sz="2400" dirty="0" err="1"/>
              <a:t>indecomposables</a:t>
            </a:r>
            <a:r>
              <a:rPr lang="en-US" sz="2400" dirty="0"/>
              <a:t> </a:t>
            </a:r>
          </a:p>
          <a:p>
            <a:r>
              <a:rPr lang="en-US" sz="2400" dirty="0"/>
              <a:t>Distribution (</a:t>
            </a:r>
            <a:r>
              <a:rPr lang="en-US" sz="2400" dirty="0" err="1"/>
              <a:t>normale</a:t>
            </a:r>
            <a:r>
              <a:rPr lang="en-US" sz="2400" dirty="0"/>
              <a:t>) de </a:t>
            </a:r>
            <a:r>
              <a:rPr lang="en-US" sz="2400" dirty="0" err="1"/>
              <a:t>composantes</a:t>
            </a:r>
            <a:r>
              <a:rPr lang="en-US" sz="2400" dirty="0"/>
              <a:t>  </a:t>
            </a:r>
            <a:r>
              <a:rPr lang="en-US" sz="2400" dirty="0" err="1"/>
              <a:t>indecomposables</a:t>
            </a:r>
            <a:r>
              <a:rPr lang="en-US" sz="2400" dirty="0"/>
              <a:t> </a:t>
            </a:r>
          </a:p>
          <a:p>
            <a:r>
              <a:rPr lang="en-US" sz="2400" dirty="0"/>
              <a:t>Structure Interne --- </a:t>
            </a:r>
            <a:r>
              <a:rPr lang="en-US" sz="2400" dirty="0" err="1"/>
              <a:t>Anatomie</a:t>
            </a:r>
            <a:r>
              <a:rPr lang="en-US" sz="2400" dirty="0"/>
              <a:t>  (</a:t>
            </a:r>
            <a:r>
              <a:rPr lang="fr-CA" sz="2400" dirty="0">
                <a:solidFill>
                  <a:srgbClr val="FF0000"/>
                </a:solidFill>
              </a:rPr>
              <a:t>Processus ponctuel de Poisson</a:t>
            </a:r>
            <a:r>
              <a:rPr lang="en-US" sz="2400" dirty="0"/>
              <a:t>)</a:t>
            </a:r>
            <a:endParaRPr lang="fr-CA" sz="2400" dirty="0"/>
          </a:p>
          <a:p>
            <a:pPr marL="0" indent="0">
              <a:buNone/>
            </a:pPr>
            <a:endParaRPr lang="fr-CA" dirty="0" smtClean="0"/>
          </a:p>
        </p:txBody>
      </p:sp>
      <p:sp>
        <p:nvSpPr>
          <p:cNvPr id="5" name="Espace réservé du contenu 2"/>
          <p:cNvSpPr txBox="1">
            <a:spLocks/>
          </p:cNvSpPr>
          <p:nvPr/>
        </p:nvSpPr>
        <p:spPr>
          <a:xfrm>
            <a:off x="2590800" y="3682340"/>
            <a:ext cx="3810000" cy="2824347"/>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'‘ADN'' </a:t>
            </a:r>
            <a:r>
              <a:rPr lang="fr-CA" dirty="0"/>
              <a:t>semble former les mêmes modèles à chaque niveau faisable --- Preuve concluante </a:t>
            </a:r>
            <a:r>
              <a:rPr lang="fr-CA" dirty="0" smtClean="0"/>
              <a:t>que </a:t>
            </a:r>
            <a:r>
              <a:rPr lang="fr-CA" dirty="0"/>
              <a:t>permutations </a:t>
            </a:r>
            <a:r>
              <a:rPr lang="fr-CA" dirty="0" smtClean="0"/>
              <a:t>et entiers sont </a:t>
            </a:r>
            <a:r>
              <a:rPr lang="fr-CA" dirty="0"/>
              <a:t>les jumeaux ?</a:t>
            </a:r>
            <a:r>
              <a:rPr lang="en-US" dirty="0" smtClean="0"/>
              <a:t> </a:t>
            </a:r>
            <a:endParaRPr lang="fr-CA" dirty="0"/>
          </a:p>
        </p:txBody>
      </p:sp>
      <p:sp>
        <p:nvSpPr>
          <p:cNvPr id="7" name="Titre 1"/>
          <p:cNvSpPr txBox="1">
            <a:spLocks/>
          </p:cNvSpPr>
          <p:nvPr/>
        </p:nvSpPr>
        <p:spPr>
          <a:xfrm>
            <a:off x="2438400" y="3124200"/>
            <a:ext cx="3962400" cy="55814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dirty="0" smtClean="0"/>
              <a:t>Jumeaux?/</a:t>
            </a:r>
            <a:r>
              <a:rPr lang="fr-CA" dirty="0" err="1" smtClean="0"/>
              <a:t>ʕxuaemuJ</a:t>
            </a:r>
            <a:endParaRPr lang="fr-CA"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276600"/>
            <a:ext cx="2140989" cy="2369127"/>
          </a:xfrm>
          <a:prstGeom prst="rect">
            <a:avLst/>
          </a:prstGeom>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885440"/>
            <a:ext cx="2590800" cy="397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3113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511302"/>
            <a:ext cx="5154557" cy="2028701"/>
          </a:xfrm>
          <a:prstGeom prst="rect">
            <a:avLst/>
          </a:prstGeom>
        </p:spPr>
      </p:pic>
      <p:sp>
        <p:nvSpPr>
          <p:cNvPr id="2" name="Titre 1"/>
          <p:cNvSpPr>
            <a:spLocks noGrp="1"/>
          </p:cNvSpPr>
          <p:nvPr>
            <p:ph type="title"/>
          </p:nvPr>
        </p:nvSpPr>
        <p:spPr>
          <a:xfrm>
            <a:off x="473034" y="76200"/>
            <a:ext cx="8229600" cy="1143000"/>
          </a:xfrm>
        </p:spPr>
        <p:txBody>
          <a:bodyPr/>
          <a:lstStyle/>
          <a:p>
            <a:r>
              <a:rPr lang="fr-CA" dirty="0" smtClean="0"/>
              <a:t>« Jumeaux"?</a:t>
            </a:r>
            <a:endParaRPr lang="fr-CA" dirty="0"/>
          </a:p>
        </p:txBody>
      </p:sp>
      <p:sp>
        <p:nvSpPr>
          <p:cNvPr id="3" name="Espace réservé du contenu 2"/>
          <p:cNvSpPr>
            <a:spLocks noGrp="1"/>
          </p:cNvSpPr>
          <p:nvPr>
            <p:ph idx="1"/>
          </p:nvPr>
        </p:nvSpPr>
        <p:spPr>
          <a:xfrm>
            <a:off x="304800" y="990600"/>
            <a:ext cx="8610600" cy="1752600"/>
          </a:xfrm>
        </p:spPr>
        <p:txBody>
          <a:bodyPr>
            <a:normAutofit fontScale="77500" lnSpcReduction="20000"/>
          </a:bodyPr>
          <a:lstStyle/>
          <a:p>
            <a:pPr marL="0" indent="0">
              <a:buNone/>
            </a:pPr>
            <a:r>
              <a:rPr lang="fr-CA" sz="3600" dirty="0"/>
              <a:t>Les longueurs de cycle et les tailles de </a:t>
            </a:r>
            <a:r>
              <a:rPr lang="fr-CA" sz="3600" dirty="0" smtClean="0"/>
              <a:t>facteurs premiers doivent </a:t>
            </a:r>
            <a:r>
              <a:rPr lang="fr-CA" sz="3600" dirty="0"/>
              <a:t>être distribuées de façon ou d'autre - ainsi peut-être était-il évident qu'il serait quelque chose aléatoire, comme les lois</a:t>
            </a:r>
            <a:r>
              <a:rPr lang="fr-CA" sz="3600" dirty="0" smtClean="0"/>
              <a:t> </a:t>
            </a:r>
            <a:r>
              <a:rPr lang="fr-CA" sz="3600" dirty="0"/>
              <a:t>normale </a:t>
            </a:r>
            <a:r>
              <a:rPr lang="fr-CA" sz="3600" dirty="0" smtClean="0"/>
              <a:t>ou Poisson </a:t>
            </a:r>
            <a:r>
              <a:rPr lang="fr-CA" sz="3600" dirty="0"/>
              <a:t>? </a:t>
            </a:r>
            <a:endParaRPr lang="fr-CA" dirty="0"/>
          </a:p>
        </p:txBody>
      </p:sp>
      <p:sp>
        <p:nvSpPr>
          <p:cNvPr id="6" name="Espace réservé du contenu 2"/>
          <p:cNvSpPr txBox="1">
            <a:spLocks/>
          </p:cNvSpPr>
          <p:nvPr/>
        </p:nvSpPr>
        <p:spPr>
          <a:xfrm>
            <a:off x="5410200" y="2438399"/>
            <a:ext cx="3902034" cy="2028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CA" sz="2000" dirty="0"/>
              <a:t>Pour obtenir quelque chose intéressante, peut-être nous devrions regarder des aspects peu communs des anatomies des permutations et des nombres entiers qui sont beaucoup moins pour être identiques ?</a:t>
            </a:r>
            <a:r>
              <a:rPr lang="fr-CA" sz="2400" dirty="0"/>
              <a:t> </a:t>
            </a:r>
            <a:endParaRPr lang="en-US" sz="2400" dirty="0" smtClean="0"/>
          </a:p>
        </p:txBody>
      </p:sp>
      <p:sp>
        <p:nvSpPr>
          <p:cNvPr id="7" name="Espace réservé du contenu 2"/>
          <p:cNvSpPr txBox="1">
            <a:spLocks/>
          </p:cNvSpPr>
          <p:nvPr/>
        </p:nvSpPr>
        <p:spPr>
          <a:xfrm>
            <a:off x="458190" y="4724400"/>
            <a:ext cx="8457210" cy="21336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CA" dirty="0"/>
              <a:t>Y a-t-il des mesures de permutations ou de nombres entiers qui impliquent des fonctions plutôt peu communes, de sorte qu'ils soient plus étonnants si nos deux </a:t>
            </a:r>
            <a:r>
              <a:rPr lang="fr-CA" dirty="0" smtClean="0"/>
              <a:t>organismes </a:t>
            </a:r>
            <a:r>
              <a:rPr lang="fr-CA" dirty="0"/>
              <a:t>calibrent tellement bien ? </a:t>
            </a:r>
            <a:endParaRPr lang="en-US" dirty="0" smtClean="0"/>
          </a:p>
        </p:txBody>
      </p:sp>
    </p:spTree>
    <p:extLst>
      <p:ext uri="{BB962C8B-B14F-4D97-AF65-F5344CB8AC3E}">
        <p14:creationId xmlns:p14="http://schemas.microsoft.com/office/powerpoint/2010/main" val="3052168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3400" y="304800"/>
            <a:ext cx="8077200" cy="990600"/>
          </a:xfrm>
        </p:spPr>
        <p:txBody>
          <a:bodyPr/>
          <a:lstStyle/>
          <a:p>
            <a:r>
              <a:rPr lang="fr-CA" dirty="0"/>
              <a:t>Aucuns petits composants </a:t>
            </a:r>
            <a:endParaRPr lang="fr-CA" dirty="0"/>
          </a:p>
        </p:txBody>
      </p:sp>
      <p:sp>
        <p:nvSpPr>
          <p:cNvPr id="3" name="Espace réservé du texte 2"/>
          <p:cNvSpPr>
            <a:spLocks noGrp="1"/>
          </p:cNvSpPr>
          <p:nvPr>
            <p:ph type="body" idx="1"/>
          </p:nvPr>
        </p:nvSpPr>
        <p:spPr>
          <a:xfrm>
            <a:off x="457200" y="4066794"/>
            <a:ext cx="8534400" cy="2791206"/>
          </a:xfrm>
        </p:spPr>
        <p:txBody>
          <a:bodyPr>
            <a:normAutofit/>
          </a:bodyPr>
          <a:lstStyle/>
          <a:p>
            <a:r>
              <a:rPr lang="fr-CA" b="0" dirty="0" smtClean="0">
                <a:solidFill>
                  <a:srgbClr val="0070C0"/>
                </a:solidFill>
              </a:rPr>
              <a:t>ou           </a:t>
            </a:r>
            <a:r>
              <a:rPr lang="fr-CA" b="0" dirty="0" smtClean="0">
                <a:solidFill>
                  <a:srgbClr val="0070C0"/>
                </a:solidFill>
              </a:rPr>
              <a:t>,  </a:t>
            </a:r>
            <a:r>
              <a:rPr lang="fr-CA" b="0" dirty="0" smtClean="0">
                <a:solidFill>
                  <a:srgbClr val="0070C0"/>
                </a:solidFill>
              </a:rPr>
              <a:t>le fonction de </a:t>
            </a:r>
            <a:r>
              <a:rPr lang="fr-CA" b="0" dirty="0" err="1" smtClean="0">
                <a:solidFill>
                  <a:srgbClr val="0070C0"/>
                </a:solidFill>
              </a:rPr>
              <a:t>Buchstab</a:t>
            </a:r>
            <a:r>
              <a:rPr lang="fr-CA" b="0" dirty="0" smtClean="0">
                <a:solidFill>
                  <a:srgbClr val="0070C0"/>
                </a:solidFill>
              </a:rPr>
              <a:t> est </a:t>
            </a:r>
            <a:r>
              <a:rPr lang="fr-CA" b="0" dirty="0" smtClean="0">
                <a:solidFill>
                  <a:srgbClr val="00B050"/>
                </a:solidFill>
              </a:rPr>
              <a:t>1/u</a:t>
            </a:r>
            <a:r>
              <a:rPr lang="fr-CA" b="0" dirty="0" smtClean="0">
                <a:solidFill>
                  <a:srgbClr val="0070C0"/>
                </a:solidFill>
              </a:rPr>
              <a:t> pour </a:t>
            </a:r>
            <a:r>
              <a:rPr lang="fr-CA" b="0" dirty="0">
                <a:solidFill>
                  <a:srgbClr val="00B050"/>
                </a:solidFill>
              </a:rPr>
              <a:t>1 </a:t>
            </a:r>
            <a:r>
              <a:rPr lang="fr-CA" b="0" dirty="0" smtClean="0">
                <a:solidFill>
                  <a:srgbClr val="00B050"/>
                </a:solidFill>
              </a:rPr>
              <a:t>≤ u </a:t>
            </a:r>
            <a:r>
              <a:rPr lang="fr-CA" b="0" dirty="0">
                <a:solidFill>
                  <a:srgbClr val="00B050"/>
                </a:solidFill>
              </a:rPr>
              <a:t>≤ </a:t>
            </a:r>
            <a:r>
              <a:rPr lang="fr-CA" b="0" dirty="0" smtClean="0">
                <a:solidFill>
                  <a:srgbClr val="00B050"/>
                </a:solidFill>
              </a:rPr>
              <a:t>2</a:t>
            </a:r>
            <a:r>
              <a:rPr lang="fr-CA" b="0" dirty="0">
                <a:solidFill>
                  <a:srgbClr val="0070C0"/>
                </a:solidFill>
              </a:rPr>
              <a:t>. </a:t>
            </a:r>
            <a:r>
              <a:rPr lang="fr-CA" b="0" dirty="0" smtClean="0">
                <a:solidFill>
                  <a:srgbClr val="0070C0"/>
                </a:solidFill>
              </a:rPr>
              <a:t>Pour </a:t>
            </a:r>
            <a:r>
              <a:rPr lang="fr-CA" b="0" dirty="0">
                <a:solidFill>
                  <a:srgbClr val="00B050"/>
                </a:solidFill>
              </a:rPr>
              <a:t>u&gt;2</a:t>
            </a:r>
            <a:r>
              <a:rPr lang="fr-CA" b="0" dirty="0">
                <a:solidFill>
                  <a:srgbClr val="0070C0"/>
                </a:solidFill>
              </a:rPr>
              <a:t> </a:t>
            </a:r>
            <a:r>
              <a:rPr lang="fr-CA" b="0" dirty="0" smtClean="0">
                <a:solidFill>
                  <a:srgbClr val="0070C0"/>
                </a:solidFill>
              </a:rPr>
              <a:t>nous avons</a:t>
            </a:r>
            <a:endParaRPr lang="fr-CA" b="0" dirty="0" smtClean="0">
              <a:solidFill>
                <a:srgbClr val="0070C0"/>
              </a:solidFill>
            </a:endParaRPr>
          </a:p>
          <a:p>
            <a:endParaRPr lang="fr-CA" b="0" dirty="0">
              <a:solidFill>
                <a:srgbClr val="0070C0"/>
              </a:solidFill>
            </a:endParaRPr>
          </a:p>
          <a:p>
            <a:endParaRPr lang="fr-CA" b="0" dirty="0">
              <a:solidFill>
                <a:srgbClr val="0070C0"/>
              </a:solidFill>
            </a:endParaRPr>
          </a:p>
          <a:p>
            <a:r>
              <a:rPr lang="fr-CA" b="0" dirty="0" smtClean="0">
                <a:solidFill>
                  <a:srgbClr val="0070C0"/>
                </a:solidFill>
              </a:rPr>
              <a:t>Le valeur             </a:t>
            </a:r>
            <a:r>
              <a:rPr lang="fr-CA" dirty="0">
                <a:solidFill>
                  <a:srgbClr val="0070C0"/>
                </a:solidFill>
              </a:rPr>
              <a:t>dépend de l'histoire </a:t>
            </a:r>
            <a:r>
              <a:rPr lang="fr-CA" dirty="0" smtClean="0">
                <a:solidFill>
                  <a:srgbClr val="0070C0"/>
                </a:solidFill>
              </a:rPr>
              <a:t>de            </a:t>
            </a:r>
            <a:r>
              <a:rPr lang="fr-CA" b="0" dirty="0" smtClean="0">
                <a:solidFill>
                  <a:srgbClr val="0070C0"/>
                </a:solidFill>
              </a:rPr>
              <a:t>pour </a:t>
            </a:r>
            <a:r>
              <a:rPr lang="fr-CA" b="0" dirty="0" smtClean="0">
                <a:solidFill>
                  <a:srgbClr val="00B050"/>
                </a:solidFill>
              </a:rPr>
              <a:t>1 </a:t>
            </a:r>
            <a:r>
              <a:rPr lang="fr-CA" b="0" dirty="0" smtClean="0">
                <a:solidFill>
                  <a:srgbClr val="00B050"/>
                </a:solidFill>
              </a:rPr>
              <a:t>≤t</a:t>
            </a:r>
            <a:r>
              <a:rPr lang="fr-CA" b="0" dirty="0">
                <a:solidFill>
                  <a:srgbClr val="00B050"/>
                </a:solidFill>
              </a:rPr>
              <a:t> </a:t>
            </a:r>
            <a:r>
              <a:rPr lang="fr-CA" b="0" dirty="0" smtClean="0">
                <a:solidFill>
                  <a:srgbClr val="00B050"/>
                </a:solidFill>
              </a:rPr>
              <a:t>≤u-1</a:t>
            </a:r>
            <a:r>
              <a:rPr lang="fr-CA" b="0" dirty="0" smtClean="0">
                <a:solidFill>
                  <a:srgbClr val="0070C0"/>
                </a:solidFill>
              </a:rPr>
              <a:t>.</a:t>
            </a:r>
          </a:p>
          <a:p>
            <a:pPr algn="ctr"/>
            <a:r>
              <a:rPr lang="fr-CA" dirty="0">
                <a:solidFill>
                  <a:srgbClr val="C00000"/>
                </a:solidFill>
              </a:rPr>
              <a:t>Modélisation de cerveau </a:t>
            </a:r>
            <a:endParaRPr lang="fr-CA" b="0" dirty="0">
              <a:solidFill>
                <a:srgbClr val="C00000"/>
              </a:solidFill>
            </a:endParaRPr>
          </a:p>
        </p:txBody>
      </p:sp>
      <p:sp>
        <p:nvSpPr>
          <p:cNvPr id="4" name="Espace réservé du contenu 3"/>
          <p:cNvSpPr>
            <a:spLocks noGrp="1"/>
          </p:cNvSpPr>
          <p:nvPr>
            <p:ph sz="half" idx="2"/>
          </p:nvPr>
        </p:nvSpPr>
        <p:spPr>
          <a:xfrm>
            <a:off x="371094" y="1371600"/>
            <a:ext cx="4353306" cy="2362200"/>
          </a:xfrm>
        </p:spPr>
        <p:txBody>
          <a:bodyPr>
            <a:normAutofit fontScale="25000" lnSpcReduction="20000"/>
          </a:bodyPr>
          <a:lstStyle/>
          <a:p>
            <a:pPr marL="0" indent="0">
              <a:buNone/>
            </a:pPr>
            <a:r>
              <a:rPr lang="fr-CA" sz="11200" dirty="0" smtClean="0"/>
              <a:t>La </a:t>
            </a:r>
            <a:r>
              <a:rPr lang="fr-CA" sz="11200" dirty="0"/>
              <a:t>proportion </a:t>
            </a:r>
            <a:r>
              <a:rPr lang="fr-CA" sz="11200" dirty="0" smtClean="0"/>
              <a:t>des permutations de </a:t>
            </a:r>
            <a:r>
              <a:rPr lang="fr-CA" sz="11200" dirty="0">
                <a:solidFill>
                  <a:srgbClr val="00B050"/>
                </a:solidFill>
              </a:rPr>
              <a:t>N</a:t>
            </a:r>
            <a:r>
              <a:rPr lang="fr-CA" sz="11200" dirty="0"/>
              <a:t> </a:t>
            </a:r>
            <a:r>
              <a:rPr lang="fr-CA" sz="11200" dirty="0" smtClean="0"/>
              <a:t>lettres qui ne contiens pas un cycle de </a:t>
            </a:r>
            <a:r>
              <a:rPr lang="fr-CA" sz="11200" dirty="0" err="1" smtClean="0"/>
              <a:t>longeur</a:t>
            </a:r>
            <a:r>
              <a:rPr lang="fr-CA" sz="11200" dirty="0" smtClean="0"/>
              <a:t> </a:t>
            </a:r>
            <a:r>
              <a:rPr lang="fr-CA" sz="11200" dirty="0" smtClean="0">
                <a:solidFill>
                  <a:srgbClr val="00B050"/>
                </a:solidFill>
              </a:rPr>
              <a:t>&lt;N/u  </a:t>
            </a:r>
            <a:r>
              <a:rPr lang="fr-CA" sz="11200" dirty="0" smtClean="0"/>
              <a:t>est</a:t>
            </a:r>
            <a:endParaRPr lang="fr-CA" sz="11200" dirty="0" smtClean="0"/>
          </a:p>
          <a:p>
            <a:endParaRPr lang="fr-CA" sz="9600" dirty="0"/>
          </a:p>
          <a:p>
            <a:endParaRPr lang="fr-CA" dirty="0" smtClean="0"/>
          </a:p>
          <a:p>
            <a:endParaRPr lang="fr-CA" dirty="0"/>
          </a:p>
          <a:p>
            <a:endParaRPr lang="fr-CA" dirty="0" smtClean="0"/>
          </a:p>
          <a:p>
            <a:endParaRPr lang="fr-CA" dirty="0"/>
          </a:p>
          <a:p>
            <a:r>
              <a:rPr lang="fr-CA" dirty="0"/>
              <a:t> </a:t>
            </a:r>
            <a:endParaRPr lang="fr-CA" dirty="0" smtClean="0"/>
          </a:p>
          <a:p>
            <a:pPr marL="0" indent="0">
              <a:buNone/>
            </a:pPr>
            <a:r>
              <a:rPr lang="fr-CA" dirty="0" smtClean="0"/>
              <a:t>                                                                                                                                                                     …</a:t>
            </a:r>
            <a:endParaRPr lang="fr-CA" dirty="0"/>
          </a:p>
        </p:txBody>
      </p:sp>
      <p:sp>
        <p:nvSpPr>
          <p:cNvPr id="5" name="Espace réservé du texte 4"/>
          <p:cNvSpPr>
            <a:spLocks noGrp="1"/>
          </p:cNvSpPr>
          <p:nvPr>
            <p:ph type="body" sz="quarter" idx="3"/>
          </p:nvPr>
        </p:nvSpPr>
        <p:spPr>
          <a:xfrm>
            <a:off x="2561844" y="6721158"/>
            <a:ext cx="3584575" cy="106362"/>
          </a:xfrm>
        </p:spPr>
        <p:txBody>
          <a:bodyPr>
            <a:normAutofit fontScale="25000" lnSpcReduction="20000"/>
          </a:bodyPr>
          <a:lstStyle/>
          <a:p>
            <a:r>
              <a:rPr lang="fr-CA" dirty="0" smtClean="0"/>
              <a:t> </a:t>
            </a:r>
          </a:p>
        </p:txBody>
      </p:sp>
      <p:sp>
        <p:nvSpPr>
          <p:cNvPr id="6" name="Espace réservé du contenu 5"/>
          <p:cNvSpPr>
            <a:spLocks noGrp="1"/>
          </p:cNvSpPr>
          <p:nvPr>
            <p:ph sz="quarter" idx="4"/>
          </p:nvPr>
        </p:nvSpPr>
        <p:spPr>
          <a:xfrm>
            <a:off x="4724401" y="1371600"/>
            <a:ext cx="4038600" cy="1824990"/>
          </a:xfrm>
        </p:spPr>
        <p:txBody>
          <a:bodyPr>
            <a:normAutofit fontScale="70000" lnSpcReduction="20000"/>
          </a:bodyPr>
          <a:lstStyle/>
          <a:p>
            <a:pPr marL="0" indent="0">
              <a:buNone/>
            </a:pPr>
            <a:r>
              <a:rPr lang="en-US" sz="3400" dirty="0" smtClean="0"/>
              <a:t>La proportion des </a:t>
            </a:r>
            <a:r>
              <a:rPr lang="en-US" sz="3400" dirty="0" err="1" smtClean="0"/>
              <a:t>entiers</a:t>
            </a:r>
            <a:r>
              <a:rPr lang="en-US" sz="3400" dirty="0" smtClean="0"/>
              <a:t> </a:t>
            </a:r>
            <a:r>
              <a:rPr lang="en-US" sz="3400" dirty="0" smtClean="0">
                <a:solidFill>
                  <a:srgbClr val="00B050"/>
                </a:solidFill>
              </a:rPr>
              <a:t>&lt;x </a:t>
            </a:r>
            <a:r>
              <a:rPr lang="en-US" sz="3400" dirty="0" smtClean="0"/>
              <a:t>sans </a:t>
            </a:r>
            <a:r>
              <a:rPr lang="en-US" sz="3400" dirty="0" err="1" smtClean="0"/>
              <a:t>facteurs</a:t>
            </a:r>
            <a:r>
              <a:rPr lang="en-US" sz="3400" dirty="0" smtClean="0"/>
              <a:t> premiers </a:t>
            </a:r>
            <a:r>
              <a:rPr lang="en-US" sz="3400" dirty="0" smtClean="0">
                <a:solidFill>
                  <a:srgbClr val="00B050"/>
                </a:solidFill>
              </a:rPr>
              <a:t>p</a:t>
            </a:r>
            <a:r>
              <a:rPr lang="en-US" sz="3400" dirty="0" smtClean="0"/>
              <a:t>, </a:t>
            </a:r>
            <a:r>
              <a:rPr lang="en-US" sz="3400" dirty="0" smtClean="0"/>
              <a:t>avec  </a:t>
            </a:r>
            <a:endParaRPr lang="en-US" sz="3400" dirty="0" smtClean="0"/>
          </a:p>
          <a:p>
            <a:pPr marL="0" indent="0">
              <a:buNone/>
            </a:pPr>
            <a:r>
              <a:rPr lang="en-US" sz="3400" dirty="0"/>
              <a:t> </a:t>
            </a:r>
            <a:r>
              <a:rPr lang="en-US" sz="3400" dirty="0" smtClean="0"/>
              <a:t>                                 </a:t>
            </a:r>
          </a:p>
          <a:p>
            <a:pPr marL="0" indent="0">
              <a:buNone/>
            </a:pPr>
            <a:r>
              <a:rPr lang="en-US" sz="3400" dirty="0" smtClean="0"/>
              <a:t>   ( </a:t>
            </a:r>
            <a:r>
              <a:rPr lang="en-US" sz="3400" dirty="0" smtClean="0">
                <a:solidFill>
                  <a:srgbClr val="00B050"/>
                </a:solidFill>
              </a:rPr>
              <a:t>p </a:t>
            </a:r>
            <a:r>
              <a:rPr lang="en-US" sz="3400" dirty="0" smtClean="0"/>
              <a:t>              )       </a:t>
            </a:r>
            <a:r>
              <a:rPr lang="en-US" sz="3400" dirty="0" err="1" smtClean="0"/>
              <a:t>est</a:t>
            </a:r>
            <a:endParaRPr lang="en-US" sz="3400" dirty="0"/>
          </a:p>
          <a:p>
            <a:endParaRPr lang="en-US"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148584"/>
            <a:ext cx="1008798" cy="779526"/>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712" y="3196590"/>
            <a:ext cx="1214726" cy="73152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11" y="4369417"/>
            <a:ext cx="635508" cy="361188"/>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0250" y="4771644"/>
            <a:ext cx="4229100" cy="1019556"/>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673" y="6002274"/>
            <a:ext cx="635508" cy="361188"/>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5975" y="6043422"/>
            <a:ext cx="621792" cy="278892"/>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941" y="2014728"/>
            <a:ext cx="2144268" cy="306324"/>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7667" y="2365248"/>
            <a:ext cx="978408" cy="388620"/>
          </a:xfrm>
          <a:prstGeom prst="rect">
            <a:avLst/>
          </a:prstGeom>
        </p:spPr>
      </p:pic>
    </p:spTree>
    <p:extLst>
      <p:ext uri="{BB962C8B-B14F-4D97-AF65-F5344CB8AC3E}">
        <p14:creationId xmlns:p14="http://schemas.microsoft.com/office/powerpoint/2010/main" val="6861931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6519545"/>
            <a:ext cx="533400" cy="307975"/>
          </a:xfrm>
        </p:spPr>
        <p:txBody>
          <a:bodyPr>
            <a:normAutofit fontScale="90000"/>
          </a:bodyPr>
          <a:lstStyle/>
          <a:p>
            <a:r>
              <a:rPr lang="fr-CA" dirty="0" smtClean="0"/>
              <a:t> </a:t>
            </a:r>
            <a:endParaRPr lang="fr-CA" dirty="0"/>
          </a:p>
        </p:txBody>
      </p:sp>
      <p:sp>
        <p:nvSpPr>
          <p:cNvPr id="3" name="Sous-titre 2"/>
          <p:cNvSpPr>
            <a:spLocks noGrp="1"/>
          </p:cNvSpPr>
          <p:nvPr>
            <p:ph type="subTitle" idx="1"/>
          </p:nvPr>
        </p:nvSpPr>
        <p:spPr>
          <a:xfrm>
            <a:off x="8854440" y="6705600"/>
            <a:ext cx="304800" cy="152400"/>
          </a:xfrm>
        </p:spPr>
        <p:txBody>
          <a:bodyPr>
            <a:normAutofit fontScale="25000" lnSpcReduction="20000"/>
          </a:bodyPr>
          <a:lstStyle/>
          <a:p>
            <a:r>
              <a:rPr lang="fr-CA" dirty="0" smtClean="0"/>
              <a:t> </a:t>
            </a:r>
            <a:endParaRPr lang="fr-CA" dirty="0"/>
          </a:p>
        </p:txBody>
      </p:sp>
      <p:sp>
        <p:nvSpPr>
          <p:cNvPr id="16" name="Titre 1"/>
          <p:cNvSpPr txBox="1">
            <a:spLocks/>
          </p:cNvSpPr>
          <p:nvPr/>
        </p:nvSpPr>
        <p:spPr>
          <a:xfrm>
            <a:off x="533400" y="304800"/>
            <a:ext cx="80772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dirty="0"/>
              <a:t>Aucuns </a:t>
            </a:r>
            <a:r>
              <a:rPr lang="fr-CA" dirty="0" smtClean="0"/>
              <a:t>grands </a:t>
            </a:r>
            <a:r>
              <a:rPr lang="fr-CA" dirty="0"/>
              <a:t>composants </a:t>
            </a:r>
            <a:endParaRPr lang="fr-CA" dirty="0"/>
          </a:p>
        </p:txBody>
      </p:sp>
      <p:sp>
        <p:nvSpPr>
          <p:cNvPr id="17" name="Espace réservé du texte 2"/>
          <p:cNvSpPr txBox="1">
            <a:spLocks/>
          </p:cNvSpPr>
          <p:nvPr/>
        </p:nvSpPr>
        <p:spPr>
          <a:xfrm>
            <a:off x="371094" y="2971800"/>
            <a:ext cx="8620506" cy="3705606"/>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fr-CA" dirty="0" smtClean="0"/>
          </a:p>
          <a:p>
            <a:endParaRPr lang="fr-CA" dirty="0" smtClean="0"/>
          </a:p>
          <a:p>
            <a:r>
              <a:rPr lang="fr-CA" dirty="0" smtClean="0">
                <a:solidFill>
                  <a:srgbClr val="0070C0"/>
                </a:solidFill>
              </a:rPr>
              <a:t>ou        </a:t>
            </a:r>
            <a:r>
              <a:rPr lang="fr-CA" dirty="0" smtClean="0">
                <a:solidFill>
                  <a:srgbClr val="0070C0"/>
                </a:solidFill>
              </a:rPr>
              <a:t>, </a:t>
            </a:r>
            <a:r>
              <a:rPr lang="fr-CA" dirty="0" smtClean="0">
                <a:solidFill>
                  <a:srgbClr val="0070C0"/>
                </a:solidFill>
              </a:rPr>
              <a:t>le fonction de</a:t>
            </a:r>
            <a:r>
              <a:rPr lang="fr-CA" dirty="0" smtClean="0">
                <a:solidFill>
                  <a:srgbClr val="0070C0"/>
                </a:solidFill>
              </a:rPr>
              <a:t>  </a:t>
            </a:r>
            <a:r>
              <a:rPr lang="fr-CA" dirty="0" err="1" smtClean="0">
                <a:solidFill>
                  <a:srgbClr val="0070C0"/>
                </a:solidFill>
              </a:rPr>
              <a:t>Dickman</a:t>
            </a:r>
            <a:r>
              <a:rPr lang="fr-CA" dirty="0" smtClean="0">
                <a:solidFill>
                  <a:srgbClr val="0070C0"/>
                </a:solidFill>
              </a:rPr>
              <a:t> </a:t>
            </a:r>
            <a:r>
              <a:rPr lang="fr-CA" dirty="0" smtClean="0">
                <a:solidFill>
                  <a:srgbClr val="0070C0"/>
                </a:solidFill>
              </a:rPr>
              <a:t>est </a:t>
            </a:r>
            <a:r>
              <a:rPr lang="fr-CA" dirty="0" smtClean="0">
                <a:solidFill>
                  <a:srgbClr val="00B050"/>
                </a:solidFill>
              </a:rPr>
              <a:t>1</a:t>
            </a:r>
            <a:r>
              <a:rPr lang="fr-CA" dirty="0" smtClean="0">
                <a:solidFill>
                  <a:srgbClr val="0070C0"/>
                </a:solidFill>
              </a:rPr>
              <a:t> pour </a:t>
            </a:r>
            <a:r>
              <a:rPr lang="fr-CA" dirty="0">
                <a:solidFill>
                  <a:srgbClr val="00B050"/>
                </a:solidFill>
              </a:rPr>
              <a:t>0</a:t>
            </a:r>
            <a:r>
              <a:rPr lang="fr-CA" dirty="0" smtClean="0">
                <a:solidFill>
                  <a:srgbClr val="00B050"/>
                </a:solidFill>
              </a:rPr>
              <a:t> ≤ u ≤ 1</a:t>
            </a:r>
            <a:r>
              <a:rPr lang="fr-CA" dirty="0" smtClean="0">
                <a:solidFill>
                  <a:srgbClr val="0070C0"/>
                </a:solidFill>
              </a:rPr>
              <a:t>. </a:t>
            </a:r>
            <a:r>
              <a:rPr lang="fr-CA" dirty="0" smtClean="0">
                <a:solidFill>
                  <a:srgbClr val="0070C0"/>
                </a:solidFill>
              </a:rPr>
              <a:t>Pour </a:t>
            </a:r>
            <a:r>
              <a:rPr lang="fr-CA" dirty="0" smtClean="0">
                <a:solidFill>
                  <a:srgbClr val="00B050"/>
                </a:solidFill>
              </a:rPr>
              <a:t>u&gt;1</a:t>
            </a:r>
            <a:r>
              <a:rPr lang="fr-CA" dirty="0" smtClean="0">
                <a:solidFill>
                  <a:srgbClr val="0070C0"/>
                </a:solidFill>
              </a:rPr>
              <a:t> </a:t>
            </a:r>
            <a:r>
              <a:rPr lang="fr-CA" dirty="0" smtClean="0">
                <a:solidFill>
                  <a:srgbClr val="0070C0"/>
                </a:solidFill>
              </a:rPr>
              <a:t>nous avons</a:t>
            </a:r>
            <a:endParaRPr lang="fr-CA" dirty="0" smtClean="0">
              <a:solidFill>
                <a:srgbClr val="0070C0"/>
              </a:solidFill>
            </a:endParaRPr>
          </a:p>
          <a:p>
            <a:endParaRPr lang="fr-CA" dirty="0" smtClean="0">
              <a:solidFill>
                <a:srgbClr val="0070C0"/>
              </a:solidFill>
            </a:endParaRPr>
          </a:p>
          <a:p>
            <a:endParaRPr lang="fr-CA" dirty="0" smtClean="0">
              <a:solidFill>
                <a:srgbClr val="0070C0"/>
              </a:solidFill>
            </a:endParaRPr>
          </a:p>
          <a:p>
            <a:endParaRPr lang="fr-CA" dirty="0" smtClean="0">
              <a:solidFill>
                <a:srgbClr val="0070C0"/>
              </a:solidFill>
            </a:endParaRPr>
          </a:p>
          <a:p>
            <a:r>
              <a:rPr lang="fr-CA" dirty="0" smtClean="0">
                <a:solidFill>
                  <a:srgbClr val="0070C0"/>
                </a:solidFill>
              </a:rPr>
              <a:t>Le </a:t>
            </a:r>
            <a:r>
              <a:rPr lang="fr-CA" dirty="0">
                <a:solidFill>
                  <a:srgbClr val="0070C0"/>
                </a:solidFill>
              </a:rPr>
              <a:t>valeur             dépend de l'histoire de            pour </a:t>
            </a:r>
            <a:r>
              <a:rPr lang="fr-CA" dirty="0" smtClean="0">
                <a:solidFill>
                  <a:srgbClr val="00B050"/>
                </a:solidFill>
              </a:rPr>
              <a:t>u-1 </a:t>
            </a:r>
            <a:r>
              <a:rPr lang="fr-CA" dirty="0" smtClean="0">
                <a:solidFill>
                  <a:srgbClr val="00B050"/>
                </a:solidFill>
              </a:rPr>
              <a:t>≤t ≤u</a:t>
            </a:r>
            <a:r>
              <a:rPr lang="fr-CA" dirty="0" smtClean="0">
                <a:solidFill>
                  <a:srgbClr val="0070C0"/>
                </a:solidFill>
              </a:rPr>
              <a:t>.</a:t>
            </a:r>
          </a:p>
          <a:p>
            <a:r>
              <a:rPr lang="fr-CA" dirty="0" smtClean="0">
                <a:solidFill>
                  <a:schemeClr val="accent2">
                    <a:lumMod val="75000"/>
                  </a:schemeClr>
                </a:solidFill>
              </a:rPr>
              <a:t>Cryptographie</a:t>
            </a:r>
            <a:endParaRPr lang="fr-CA" dirty="0">
              <a:solidFill>
                <a:schemeClr val="accent2">
                  <a:lumMod val="75000"/>
                </a:schemeClr>
              </a:solidFill>
            </a:endParaRPr>
          </a:p>
        </p:txBody>
      </p:sp>
      <p:sp>
        <p:nvSpPr>
          <p:cNvPr id="18" name="Espace réservé du contenu 3"/>
          <p:cNvSpPr txBox="1">
            <a:spLocks/>
          </p:cNvSpPr>
          <p:nvPr/>
        </p:nvSpPr>
        <p:spPr>
          <a:xfrm>
            <a:off x="371094" y="1371600"/>
            <a:ext cx="4353306" cy="1524000"/>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CA" sz="11200" dirty="0"/>
              <a:t>La proportion des permutations de </a:t>
            </a:r>
            <a:r>
              <a:rPr lang="fr-CA" sz="11200" dirty="0">
                <a:solidFill>
                  <a:srgbClr val="00B050"/>
                </a:solidFill>
              </a:rPr>
              <a:t>N</a:t>
            </a:r>
            <a:r>
              <a:rPr lang="fr-CA" sz="11200" dirty="0"/>
              <a:t> lettres qui </a:t>
            </a:r>
            <a:r>
              <a:rPr lang="fr-CA" sz="11200" dirty="0" smtClean="0"/>
              <a:t>contiens seulement les </a:t>
            </a:r>
            <a:r>
              <a:rPr lang="fr-CA" sz="11200" dirty="0"/>
              <a:t>cycle de </a:t>
            </a:r>
            <a:r>
              <a:rPr lang="fr-CA" sz="11200" dirty="0" err="1"/>
              <a:t>longeur</a:t>
            </a:r>
            <a:r>
              <a:rPr lang="fr-CA" sz="11200" dirty="0"/>
              <a:t> </a:t>
            </a:r>
            <a:r>
              <a:rPr lang="fr-CA" sz="11200" dirty="0" smtClean="0">
                <a:solidFill>
                  <a:srgbClr val="00B050"/>
                </a:solidFill>
              </a:rPr>
              <a:t>≤ </a:t>
            </a:r>
            <a:r>
              <a:rPr lang="fr-CA" sz="11200" dirty="0" smtClean="0">
                <a:solidFill>
                  <a:srgbClr val="00B050"/>
                </a:solidFill>
              </a:rPr>
              <a:t>N/u  </a:t>
            </a:r>
            <a:r>
              <a:rPr lang="fr-CA" sz="11200" dirty="0" smtClean="0"/>
              <a:t>est</a:t>
            </a:r>
            <a:endParaRPr lang="fr-CA" sz="11200" dirty="0" smtClean="0"/>
          </a:p>
          <a:p>
            <a:endParaRPr lang="fr-CA" sz="9600" dirty="0" smtClean="0"/>
          </a:p>
          <a:p>
            <a:endParaRPr lang="fr-CA" dirty="0" smtClean="0"/>
          </a:p>
          <a:p>
            <a:endParaRPr lang="fr-CA" dirty="0" smtClean="0"/>
          </a:p>
          <a:p>
            <a:endParaRPr lang="fr-CA" dirty="0" smtClean="0"/>
          </a:p>
          <a:p>
            <a:endParaRPr lang="fr-CA" dirty="0" smtClean="0"/>
          </a:p>
          <a:p>
            <a:r>
              <a:rPr lang="fr-CA" dirty="0" smtClean="0"/>
              <a:t> </a:t>
            </a:r>
          </a:p>
          <a:p>
            <a:pPr marL="0" indent="0">
              <a:buFont typeface="Arial" pitchFamily="34" charset="0"/>
              <a:buNone/>
            </a:pPr>
            <a:r>
              <a:rPr lang="fr-CA" dirty="0" smtClean="0"/>
              <a:t>                                                                                                                                                                     …</a:t>
            </a:r>
            <a:endParaRPr lang="fr-CA" dirty="0"/>
          </a:p>
        </p:txBody>
      </p:sp>
      <p:sp>
        <p:nvSpPr>
          <p:cNvPr id="19" name="Espace réservé du contenu 5"/>
          <p:cNvSpPr txBox="1">
            <a:spLocks/>
          </p:cNvSpPr>
          <p:nvPr/>
        </p:nvSpPr>
        <p:spPr>
          <a:xfrm>
            <a:off x="4493845" y="1295400"/>
            <a:ext cx="4497755" cy="168706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La proportion des </a:t>
            </a:r>
            <a:r>
              <a:rPr lang="en-US" sz="2800" dirty="0" err="1"/>
              <a:t>entiers</a:t>
            </a:r>
            <a:r>
              <a:rPr lang="en-US" sz="2800" dirty="0"/>
              <a:t> </a:t>
            </a:r>
            <a:r>
              <a:rPr lang="en-US" sz="2800" dirty="0">
                <a:solidFill>
                  <a:srgbClr val="00B050"/>
                </a:solidFill>
              </a:rPr>
              <a:t>&lt;x </a:t>
            </a:r>
            <a:r>
              <a:rPr lang="en-US" sz="2800" dirty="0" smtClean="0"/>
              <a:t>avec </a:t>
            </a:r>
            <a:r>
              <a:rPr lang="en-US" sz="2800" dirty="0" err="1" smtClean="0"/>
              <a:t>seulements</a:t>
            </a:r>
            <a:r>
              <a:rPr lang="en-US" sz="2800" dirty="0" smtClean="0"/>
              <a:t> les </a:t>
            </a:r>
            <a:r>
              <a:rPr lang="en-US" sz="2800" dirty="0" err="1"/>
              <a:t>facteurs</a:t>
            </a:r>
            <a:r>
              <a:rPr lang="en-US" sz="2800" dirty="0"/>
              <a:t> premiers </a:t>
            </a:r>
            <a:r>
              <a:rPr lang="en-US" sz="2800" dirty="0">
                <a:solidFill>
                  <a:srgbClr val="00B050"/>
                </a:solidFill>
              </a:rPr>
              <a:t>p</a:t>
            </a:r>
            <a:r>
              <a:rPr lang="en-US" sz="2800" dirty="0"/>
              <a:t>, </a:t>
            </a:r>
          </a:p>
          <a:p>
            <a:pPr marL="0" indent="0">
              <a:buFont typeface="Arial" pitchFamily="34" charset="0"/>
              <a:buNone/>
            </a:pPr>
            <a:r>
              <a:rPr lang="en-US" sz="2800" dirty="0" smtClean="0"/>
              <a:t>( </a:t>
            </a:r>
            <a:r>
              <a:rPr lang="en-US" sz="2800" dirty="0" smtClean="0">
                <a:solidFill>
                  <a:srgbClr val="00B050"/>
                </a:solidFill>
              </a:rPr>
              <a:t>p </a:t>
            </a:r>
            <a:r>
              <a:rPr lang="en-US" sz="2800" dirty="0" smtClean="0"/>
              <a:t>              </a:t>
            </a:r>
            <a:r>
              <a:rPr lang="en-US" sz="2800" dirty="0" smtClean="0"/>
              <a:t>)   </a:t>
            </a:r>
            <a:r>
              <a:rPr lang="en-US" sz="2800" dirty="0" err="1" smtClean="0"/>
              <a:t>est</a:t>
            </a:r>
            <a:endParaRPr lang="en-US" sz="2800" dirty="0" smtClean="0"/>
          </a:p>
          <a:p>
            <a:endParaRPr lang="en-US" sz="2800" dirty="0"/>
          </a:p>
        </p:txBody>
      </p:sp>
      <p:pic>
        <p:nvPicPr>
          <p:cNvPr id="26" name="Imag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3537" y="2312126"/>
            <a:ext cx="2144268" cy="306324"/>
          </a:xfrm>
          <a:prstGeom prst="rect">
            <a:avLst/>
          </a:prstGeom>
        </p:spPr>
      </p:pic>
      <p:pic>
        <p:nvPicPr>
          <p:cNvPr id="27" name="Imag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000" y="2701290"/>
            <a:ext cx="978408" cy="388620"/>
          </a:xfrm>
          <a:prstGeom prst="rect">
            <a:avLst/>
          </a:prstGeom>
        </p:spPr>
      </p:pic>
      <p:pic>
        <p:nvPicPr>
          <p:cNvPr id="28" name="Imag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923211"/>
            <a:ext cx="608076" cy="388620"/>
          </a:xfrm>
          <a:prstGeom prst="rect">
            <a:avLst/>
          </a:prstGeom>
        </p:spPr>
      </p:pic>
      <p:pic>
        <p:nvPicPr>
          <p:cNvPr id="29" name="Imag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5606415"/>
            <a:ext cx="608076" cy="388620"/>
          </a:xfrm>
          <a:prstGeom prst="rect">
            <a:avLst/>
          </a:prstGeom>
        </p:spPr>
      </p:pic>
      <p:pic>
        <p:nvPicPr>
          <p:cNvPr id="30" name="Imag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9806" y="4616958"/>
            <a:ext cx="3104388" cy="882396"/>
          </a:xfrm>
          <a:prstGeom prst="rect">
            <a:avLst/>
          </a:prstGeom>
        </p:spPr>
      </p:pic>
      <p:pic>
        <p:nvPicPr>
          <p:cNvPr id="31" name="Imag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0480" y="3387090"/>
            <a:ext cx="608076" cy="388620"/>
          </a:xfrm>
          <a:prstGeom prst="rect">
            <a:avLst/>
          </a:prstGeom>
        </p:spPr>
      </p:pic>
      <p:pic>
        <p:nvPicPr>
          <p:cNvPr id="32" name="Imag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3082" y="5606415"/>
            <a:ext cx="553212" cy="347472"/>
          </a:xfrm>
          <a:prstGeom prst="rect">
            <a:avLst/>
          </a:prstGeom>
        </p:spPr>
      </p:pic>
    </p:spTree>
    <p:extLst>
      <p:ext uri="{BB962C8B-B14F-4D97-AF65-F5344CB8AC3E}">
        <p14:creationId xmlns:p14="http://schemas.microsoft.com/office/powerpoint/2010/main" val="23402409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 </a:t>
            </a:r>
            <a:r>
              <a:rPr lang="fr-CA" dirty="0"/>
              <a:t>Au delà de la seule coïncidence</a:t>
            </a:r>
            <a:r>
              <a:rPr lang="fr-CA" dirty="0" smtClean="0"/>
              <a:t>?</a:t>
            </a:r>
            <a:endParaRPr lang="fr-CA" dirty="0"/>
          </a:p>
        </p:txBody>
      </p:sp>
      <p:sp>
        <p:nvSpPr>
          <p:cNvPr id="3" name="Espace réservé du contenu 2"/>
          <p:cNvSpPr>
            <a:spLocks noGrp="1"/>
          </p:cNvSpPr>
          <p:nvPr>
            <p:ph idx="1"/>
          </p:nvPr>
        </p:nvSpPr>
        <p:spPr>
          <a:xfrm>
            <a:off x="287385" y="1524000"/>
            <a:ext cx="5791200" cy="4602163"/>
          </a:xfrm>
        </p:spPr>
        <p:txBody>
          <a:bodyPr>
            <a:normAutofit fontScale="92500"/>
          </a:bodyPr>
          <a:lstStyle/>
          <a:p>
            <a:pPr marL="0" indent="0">
              <a:buNone/>
            </a:pPr>
            <a:r>
              <a:rPr lang="fr-CA" sz="2800" dirty="0"/>
              <a:t>Formules ridiculement compliquées </a:t>
            </a:r>
            <a:r>
              <a:rPr lang="fr-CA" sz="2800" dirty="0" smtClean="0"/>
              <a:t>pour</a:t>
            </a:r>
            <a:endParaRPr lang="en-US" sz="3000" dirty="0" smtClean="0"/>
          </a:p>
          <a:p>
            <a:r>
              <a:rPr lang="fr-CA" sz="2800" dirty="0"/>
              <a:t>La proportion sans petits </a:t>
            </a:r>
            <a:r>
              <a:rPr lang="fr-CA" sz="2800" dirty="0" smtClean="0"/>
              <a:t>composant</a:t>
            </a:r>
            <a:r>
              <a:rPr lang="en-US" sz="3000" dirty="0" smtClean="0"/>
              <a:t>s</a:t>
            </a:r>
          </a:p>
          <a:p>
            <a:r>
              <a:rPr lang="fr-CA" sz="2800" dirty="0"/>
              <a:t>La proportion sans </a:t>
            </a:r>
            <a:r>
              <a:rPr lang="fr-CA" sz="2800" dirty="0" smtClean="0"/>
              <a:t>grands </a:t>
            </a:r>
            <a:r>
              <a:rPr lang="fr-CA" sz="2800" dirty="0"/>
              <a:t>composants </a:t>
            </a:r>
            <a:endParaRPr lang="en-US" sz="3000" dirty="0" smtClean="0"/>
          </a:p>
          <a:p>
            <a:r>
              <a:rPr lang="en-US" sz="3000" dirty="0" err="1" smtClean="0"/>
              <a:t>Exactement</a:t>
            </a:r>
            <a:r>
              <a:rPr lang="en-US" sz="3000" dirty="0" smtClean="0"/>
              <a:t> </a:t>
            </a:r>
            <a:r>
              <a:rPr lang="en-US" sz="3000" dirty="0" smtClean="0">
                <a:solidFill>
                  <a:srgbClr val="00B050"/>
                </a:solidFill>
              </a:rPr>
              <a:t>k</a:t>
            </a:r>
            <a:r>
              <a:rPr lang="en-US" sz="3000" dirty="0" smtClean="0"/>
              <a:t> </a:t>
            </a:r>
            <a:r>
              <a:rPr lang="fr-CA" sz="2800" dirty="0"/>
              <a:t>composants </a:t>
            </a:r>
            <a:r>
              <a:rPr lang="en-US" sz="3000" dirty="0" smtClean="0"/>
              <a:t>, avec </a:t>
            </a:r>
            <a:r>
              <a:rPr lang="en-US" sz="3000" dirty="0" smtClean="0">
                <a:solidFill>
                  <a:srgbClr val="00B050"/>
                </a:solidFill>
              </a:rPr>
              <a:t>k</a:t>
            </a:r>
            <a:r>
              <a:rPr lang="en-US" sz="3000" dirty="0" smtClean="0"/>
              <a:t> </a:t>
            </a:r>
            <a:r>
              <a:rPr lang="en-US" sz="3000" dirty="0" err="1" smtClean="0"/>
              <a:t>proche</a:t>
            </a:r>
            <a:r>
              <a:rPr lang="en-US" sz="3000" dirty="0" smtClean="0"/>
              <a:t> de la </a:t>
            </a:r>
            <a:r>
              <a:rPr lang="en-US" sz="3000" dirty="0" err="1" smtClean="0"/>
              <a:t>moyenne</a:t>
            </a:r>
            <a:endParaRPr lang="en-US" sz="3000" dirty="0"/>
          </a:p>
          <a:p>
            <a:r>
              <a:rPr lang="en-US" sz="3000" dirty="0" smtClean="0"/>
              <a:t>………….</a:t>
            </a:r>
          </a:p>
          <a:p>
            <a:endParaRPr lang="en-US" dirty="0" smtClean="0"/>
          </a:p>
          <a:p>
            <a:pPr marL="0" indent="0">
              <a:buNone/>
            </a:pPr>
            <a:r>
              <a:rPr lang="en-US" i="1" dirty="0" smtClean="0"/>
              <a:t>Et </a:t>
            </a:r>
            <a:r>
              <a:rPr lang="en-US" i="1" dirty="0" err="1" smtClean="0"/>
              <a:t>mon</a:t>
            </a:r>
            <a:r>
              <a:rPr lang="en-US" i="1" dirty="0" smtClean="0"/>
              <a:t> </a:t>
            </a:r>
            <a:r>
              <a:rPr lang="fr-CA" dirty="0" smtClean="0"/>
              <a:t> </a:t>
            </a:r>
            <a:r>
              <a:rPr lang="fr-CA" i="1" dirty="0" smtClean="0"/>
              <a:t>favori </a:t>
            </a:r>
            <a:r>
              <a:rPr lang="fr-CA" i="1" dirty="0"/>
              <a:t>personnel </a:t>
            </a:r>
            <a:r>
              <a:rPr lang="en-US" i="1" dirty="0" smtClean="0"/>
              <a:t>:</a:t>
            </a:r>
            <a:endParaRPr lang="en-US"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85" y="1524000"/>
            <a:ext cx="3047010" cy="5304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2355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30480"/>
            <a:ext cx="4114800" cy="6858000"/>
          </a:xfrm>
          <a:prstGeom prst="rect">
            <a:avLst/>
          </a:prstGeom>
        </p:spPr>
      </p:pic>
      <p:sp>
        <p:nvSpPr>
          <p:cNvPr id="2" name="Titre 1"/>
          <p:cNvSpPr>
            <a:spLocks noGrp="1"/>
          </p:cNvSpPr>
          <p:nvPr>
            <p:ph type="ctrTitle"/>
          </p:nvPr>
        </p:nvSpPr>
        <p:spPr>
          <a:xfrm>
            <a:off x="-228600" y="2590800"/>
            <a:ext cx="6629400" cy="2362200"/>
          </a:xfrm>
        </p:spPr>
        <p:txBody>
          <a:bodyPr>
            <a:normAutofit/>
          </a:bodyPr>
          <a:lstStyle/>
          <a:p>
            <a:r>
              <a:rPr lang="en-US" i="1" dirty="0" smtClean="0">
                <a:solidFill>
                  <a:schemeClr val="accent2">
                    <a:lumMod val="75000"/>
                  </a:schemeClr>
                </a:solidFill>
              </a:rPr>
              <a:t>On a </a:t>
            </a:r>
            <a:r>
              <a:rPr lang="en-US" i="1" dirty="0" err="1" smtClean="0">
                <a:solidFill>
                  <a:schemeClr val="accent2">
                    <a:lumMod val="75000"/>
                  </a:schemeClr>
                </a:solidFill>
              </a:rPr>
              <a:t>besoin</a:t>
            </a:r>
            <a:r>
              <a:rPr lang="en-US" i="1" dirty="0" smtClean="0">
                <a:solidFill>
                  <a:schemeClr val="accent2">
                    <a:lumMod val="75000"/>
                  </a:schemeClr>
                </a:solidFill>
              </a:rPr>
              <a:t> d</a:t>
            </a:r>
            <a:r>
              <a:rPr lang="fr-CA" i="1" dirty="0">
                <a:solidFill>
                  <a:schemeClr val="accent2">
                    <a:lumMod val="75000"/>
                  </a:schemeClr>
                </a:solidFill>
              </a:rPr>
              <a:t>’un </a:t>
            </a:r>
            <a:r>
              <a:rPr lang="fr-CA" i="1" dirty="0" smtClean="0">
                <a:solidFill>
                  <a:schemeClr val="accent2">
                    <a:lumMod val="75000"/>
                  </a:schemeClr>
                </a:solidFill>
              </a:rPr>
              <a:t>expert </a:t>
            </a:r>
            <a:r>
              <a:rPr lang="fr-CA" i="1" dirty="0">
                <a:solidFill>
                  <a:schemeClr val="accent2">
                    <a:lumMod val="75000"/>
                  </a:schemeClr>
                </a:solidFill>
              </a:rPr>
              <a:t>médico-légal </a:t>
            </a:r>
            <a:r>
              <a:rPr lang="fr-CA" i="1" dirty="0" smtClean="0">
                <a:solidFill>
                  <a:schemeClr val="accent2">
                    <a:lumMod val="75000"/>
                  </a:schemeClr>
                </a:solidFill>
              </a:rPr>
              <a:t> mathématiques  </a:t>
            </a:r>
            <a:endParaRPr lang="fr-CA" i="1" dirty="0">
              <a:solidFill>
                <a:schemeClr val="accent2">
                  <a:lumMod val="75000"/>
                </a:schemeClr>
              </a:solidFill>
            </a:endParaRPr>
          </a:p>
        </p:txBody>
      </p:sp>
      <p:sp>
        <p:nvSpPr>
          <p:cNvPr id="3" name="Sous-titre 2"/>
          <p:cNvSpPr>
            <a:spLocks noGrp="1"/>
          </p:cNvSpPr>
          <p:nvPr>
            <p:ph type="subTitle" idx="1"/>
          </p:nvPr>
        </p:nvSpPr>
        <p:spPr>
          <a:xfrm>
            <a:off x="6781800" y="7086600"/>
            <a:ext cx="76200" cy="228600"/>
          </a:xfrm>
        </p:spPr>
        <p:txBody>
          <a:bodyPr>
            <a:normAutofit fontScale="32500" lnSpcReduction="20000"/>
          </a:bodyPr>
          <a:lstStyle/>
          <a:p>
            <a:r>
              <a:rPr lang="fr-CA" dirty="0" smtClean="0"/>
              <a:t>i</a:t>
            </a:r>
            <a:endParaRPr lang="fr-CA" dirty="0"/>
          </a:p>
        </p:txBody>
      </p:sp>
      <p:sp>
        <p:nvSpPr>
          <p:cNvPr id="5" name="Rectangle 4"/>
          <p:cNvSpPr/>
          <p:nvPr/>
        </p:nvSpPr>
        <p:spPr>
          <a:xfrm>
            <a:off x="3810000" y="6323705"/>
            <a:ext cx="1219200" cy="3818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CA" i="1" dirty="0">
                <a:effectLst>
                  <a:outerShdw blurRad="38100" dist="38100" dir="2700000" algn="tl">
                    <a:srgbClr val="000000">
                      <a:alpha val="43137"/>
                    </a:srgbClr>
                  </a:outerShdw>
                </a:effectLst>
              </a:rPr>
              <a:t>Professeur</a:t>
            </a:r>
          </a:p>
        </p:txBody>
      </p:sp>
    </p:spTree>
    <p:extLst>
      <p:ext uri="{BB962C8B-B14F-4D97-AF65-F5344CB8AC3E}">
        <p14:creationId xmlns:p14="http://schemas.microsoft.com/office/powerpoint/2010/main" val="39924588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Mon favori personnel </a:t>
            </a:r>
            <a:endParaRPr lang="fr-CA" dirty="0"/>
          </a:p>
        </p:txBody>
      </p:sp>
      <p:sp>
        <p:nvSpPr>
          <p:cNvPr id="3" name="Espace réservé du contenu 2"/>
          <p:cNvSpPr>
            <a:spLocks noGrp="1"/>
          </p:cNvSpPr>
          <p:nvPr>
            <p:ph idx="1"/>
          </p:nvPr>
        </p:nvSpPr>
        <p:spPr>
          <a:xfrm>
            <a:off x="457200" y="1219200"/>
            <a:ext cx="8534400" cy="5410200"/>
          </a:xfrm>
        </p:spPr>
        <p:txBody>
          <a:bodyPr>
            <a:noAutofit/>
          </a:bodyPr>
          <a:lstStyle/>
          <a:p>
            <a:pPr marL="0" indent="0">
              <a:buNone/>
            </a:pPr>
            <a:r>
              <a:rPr lang="fr-CA" sz="2400" dirty="0"/>
              <a:t>S'il y a </a:t>
            </a:r>
            <a:r>
              <a:rPr lang="fr-CA" sz="2400" dirty="0" smtClean="0"/>
              <a:t>plus des </a:t>
            </a:r>
            <a:r>
              <a:rPr lang="fr-CA" sz="2400" dirty="0"/>
              <a:t>composants </a:t>
            </a:r>
            <a:r>
              <a:rPr lang="fr-CA" sz="2400" dirty="0" smtClean="0"/>
              <a:t>fondamentaux</a:t>
            </a:r>
            <a:r>
              <a:rPr lang="fr-CA" sz="2400" dirty="0"/>
              <a:t>, </a:t>
            </a:r>
            <a:r>
              <a:rPr lang="fr-CA" sz="2400" dirty="0" smtClean="0"/>
              <a:t>est-ce que la </a:t>
            </a:r>
            <a:r>
              <a:rPr lang="fr-CA" sz="2400" dirty="0"/>
              <a:t>taille du plus grand composant monte-t-elle typiquement, ou descendez ? </a:t>
            </a:r>
            <a:r>
              <a:rPr lang="en-US" sz="2400" dirty="0" smtClean="0"/>
              <a:t> </a:t>
            </a:r>
          </a:p>
          <a:p>
            <a:pPr marL="0" indent="0">
              <a:buNone/>
            </a:pPr>
            <a:r>
              <a:rPr lang="en-US" sz="2400" dirty="0" smtClean="0"/>
              <a:t>①  Plus</a:t>
            </a:r>
            <a:r>
              <a:rPr lang="en-US" sz="2400" dirty="0" smtClean="0"/>
              <a:t> </a:t>
            </a:r>
            <a:r>
              <a:rPr lang="fr-CA" sz="2400" dirty="0"/>
              <a:t>des composants</a:t>
            </a:r>
            <a:r>
              <a:rPr lang="en-US" sz="2400" dirty="0" smtClean="0"/>
              <a:t> / meme </a:t>
            </a:r>
            <a:r>
              <a:rPr lang="en-US" sz="2400" dirty="0" err="1" smtClean="0"/>
              <a:t>espace</a:t>
            </a:r>
            <a:r>
              <a:rPr lang="en-US" sz="2400" dirty="0" smtClean="0"/>
              <a:t>  =&gt;  </a:t>
            </a:r>
            <a:r>
              <a:rPr lang="en-US" sz="2400" dirty="0" err="1" smtClean="0"/>
              <a:t>Moins</a:t>
            </a:r>
            <a:r>
              <a:rPr lang="en-US" sz="2400" dirty="0" smtClean="0"/>
              <a:t> </a:t>
            </a:r>
            <a:r>
              <a:rPr lang="en-US" sz="2400" dirty="0" err="1" smtClean="0"/>
              <a:t>espace</a:t>
            </a:r>
            <a:r>
              <a:rPr lang="en-US" sz="2400" dirty="0" smtClean="0"/>
              <a:t> pour </a:t>
            </a:r>
            <a:r>
              <a:rPr lang="en-US" sz="2400" dirty="0" err="1" smtClean="0"/>
              <a:t>etre</a:t>
            </a:r>
            <a:r>
              <a:rPr lang="en-US" sz="2400" dirty="0" smtClean="0"/>
              <a:t> </a:t>
            </a:r>
            <a:r>
              <a:rPr lang="en-US" sz="2400" dirty="0" err="1" smtClean="0"/>
              <a:t>grande</a:t>
            </a:r>
            <a:r>
              <a:rPr lang="en-US" sz="2400" dirty="0" smtClean="0"/>
              <a:t>? </a:t>
            </a:r>
          </a:p>
          <a:p>
            <a:pPr marL="0" indent="0">
              <a:buNone/>
            </a:pPr>
            <a:r>
              <a:rPr lang="en-US" sz="2400" dirty="0" smtClean="0"/>
              <a:t> ② </a:t>
            </a:r>
            <a:r>
              <a:rPr lang="en-US" sz="2400" dirty="0"/>
              <a:t>Plus </a:t>
            </a:r>
            <a:r>
              <a:rPr lang="fr-CA" sz="2400" dirty="0"/>
              <a:t>des composants</a:t>
            </a:r>
            <a:r>
              <a:rPr lang="en-US" sz="2400" dirty="0"/>
              <a:t> </a:t>
            </a:r>
            <a:r>
              <a:rPr lang="en-US" sz="2400" dirty="0" smtClean="0"/>
              <a:t> =&gt;   Plus des </a:t>
            </a:r>
            <a:r>
              <a:rPr lang="en-US" sz="2400" dirty="0" err="1" smtClean="0"/>
              <a:t>opportunités</a:t>
            </a:r>
            <a:r>
              <a:rPr lang="en-US" sz="2400" dirty="0" smtClean="0"/>
              <a:t> </a:t>
            </a:r>
            <a:r>
              <a:rPr lang="en-US" sz="2400" dirty="0"/>
              <a:t>pour </a:t>
            </a:r>
            <a:r>
              <a:rPr lang="en-US" sz="2400" dirty="0" err="1"/>
              <a:t>etre</a:t>
            </a:r>
            <a:r>
              <a:rPr lang="en-US" sz="2400" dirty="0"/>
              <a:t> </a:t>
            </a:r>
            <a:r>
              <a:rPr lang="en-US" sz="2400" dirty="0" err="1"/>
              <a:t>grande</a:t>
            </a:r>
            <a:r>
              <a:rPr lang="en-US" sz="2400" dirty="0"/>
              <a:t>?</a:t>
            </a:r>
            <a:endParaRPr lang="en-US" sz="2400" dirty="0"/>
          </a:p>
          <a:p>
            <a:pPr marL="0" indent="0">
              <a:buNone/>
            </a:pPr>
            <a:endParaRPr lang="en-US" sz="2400" dirty="0"/>
          </a:p>
          <a:p>
            <a:pPr marL="0" indent="0">
              <a:buNone/>
            </a:pPr>
            <a:r>
              <a:rPr lang="en-US" sz="2400" dirty="0"/>
              <a:t>① </a:t>
            </a:r>
            <a:r>
              <a:rPr lang="en-US" sz="2400" dirty="0" err="1" smtClean="0"/>
              <a:t>est</a:t>
            </a:r>
            <a:r>
              <a:rPr lang="en-US" sz="2400" dirty="0" smtClean="0"/>
              <a:t> </a:t>
            </a:r>
            <a:r>
              <a:rPr lang="en-US" sz="2400" dirty="0" err="1" smtClean="0"/>
              <a:t>correcte</a:t>
            </a:r>
            <a:r>
              <a:rPr lang="en-US" sz="2400" dirty="0" smtClean="0"/>
              <a:t>:  Pour </a:t>
            </a:r>
            <a:r>
              <a:rPr lang="en-US" sz="2400" dirty="0" err="1" smtClean="0"/>
              <a:t>presque</a:t>
            </a:r>
            <a:r>
              <a:rPr lang="en-US" sz="2400" dirty="0" smtClean="0"/>
              <a:t> </a:t>
            </a:r>
            <a:r>
              <a:rPr lang="en-US" sz="2400" dirty="0" err="1" smtClean="0"/>
              <a:t>toutes</a:t>
            </a:r>
            <a:r>
              <a:rPr lang="en-US" sz="2400" dirty="0" smtClean="0"/>
              <a:t> les </a:t>
            </a:r>
            <a:r>
              <a:rPr lang="en-US" sz="2400" dirty="0" smtClean="0"/>
              <a:t>permutations avec </a:t>
            </a:r>
            <a:r>
              <a:rPr lang="en-US" sz="2400" dirty="0">
                <a:solidFill>
                  <a:srgbClr val="00B050"/>
                </a:solidFill>
              </a:rPr>
              <a:t>k</a:t>
            </a:r>
            <a:r>
              <a:rPr lang="en-US" sz="2400" dirty="0"/>
              <a:t> cycles, </a:t>
            </a:r>
            <a:r>
              <a:rPr lang="en-US" sz="2400" dirty="0" err="1" smtClean="0"/>
              <a:t>ou</a:t>
            </a:r>
            <a:r>
              <a:rPr lang="en-US" sz="2400" dirty="0" smtClean="0"/>
              <a:t> </a:t>
            </a:r>
            <a:r>
              <a:rPr lang="en-US" sz="2400" dirty="0" smtClean="0">
                <a:solidFill>
                  <a:srgbClr val="00B050"/>
                </a:solidFill>
              </a:rPr>
              <a:t>k/log N</a:t>
            </a:r>
            <a:r>
              <a:rPr lang="en-US" sz="2400" dirty="0" smtClean="0"/>
              <a:t> </a:t>
            </a:r>
            <a:r>
              <a:rPr lang="en-US" sz="2400" dirty="0" err="1" smtClean="0"/>
              <a:t>est</a:t>
            </a:r>
            <a:r>
              <a:rPr lang="en-US" sz="2400" dirty="0" smtClean="0"/>
              <a:t> grand, le cycle le plus longue a </a:t>
            </a:r>
            <a:r>
              <a:rPr lang="en-US" sz="2400" dirty="0" err="1" smtClean="0"/>
              <a:t>longeur</a:t>
            </a:r>
            <a:r>
              <a:rPr lang="en-US" sz="2400" dirty="0" smtClean="0"/>
              <a:t>  </a:t>
            </a:r>
            <a:r>
              <a:rPr lang="en-US" sz="2400" dirty="0" err="1" smtClean="0"/>
              <a:t>vers</a:t>
            </a:r>
            <a:endParaRPr lang="en-US" sz="2400" dirty="0"/>
          </a:p>
          <a:p>
            <a:pPr marL="0" indent="0">
              <a:buNone/>
            </a:pPr>
            <a:r>
              <a:rPr lang="en-US" sz="2400" dirty="0"/>
              <a:t> </a:t>
            </a:r>
            <a:r>
              <a:rPr lang="en-US" sz="2400" dirty="0" smtClean="0"/>
              <a:t>          </a:t>
            </a:r>
            <a:r>
              <a:rPr lang="en-US" sz="2400" dirty="0" smtClean="0"/>
              <a:t>                           </a:t>
            </a:r>
            <a:r>
              <a:rPr lang="en-US" sz="2400" dirty="0" err="1" smtClean="0"/>
              <a:t>ou</a:t>
            </a:r>
            <a:r>
              <a:rPr lang="en-US" sz="2400" dirty="0" smtClean="0"/>
              <a:t>   </a:t>
            </a:r>
            <a:endParaRPr lang="en-US" sz="2400" dirty="0"/>
          </a:p>
          <a:p>
            <a:endParaRPr lang="en-US" sz="2400" dirty="0"/>
          </a:p>
          <a:p>
            <a:r>
              <a:rPr lang="en-US" sz="2400" dirty="0" smtClean="0"/>
              <a:t>Pour les </a:t>
            </a:r>
            <a:r>
              <a:rPr lang="en-US" sz="2400" dirty="0" err="1" smtClean="0"/>
              <a:t>entiers</a:t>
            </a:r>
            <a:r>
              <a:rPr lang="en-US" sz="2400" dirty="0" smtClean="0"/>
              <a:t>, meme </a:t>
            </a:r>
            <a:r>
              <a:rPr lang="en-US" sz="2400" dirty="0" err="1" smtClean="0"/>
              <a:t>formule</a:t>
            </a:r>
            <a:r>
              <a:rPr lang="en-US" sz="2400" dirty="0" smtClean="0"/>
              <a:t>, </a:t>
            </a:r>
            <a:r>
              <a:rPr lang="en-US" sz="2400" dirty="0" err="1" smtClean="0"/>
              <a:t>replacant</a:t>
            </a:r>
            <a:r>
              <a:rPr lang="en-US" sz="2400" dirty="0" smtClean="0"/>
              <a:t> </a:t>
            </a:r>
            <a:r>
              <a:rPr lang="en-US" sz="2400" dirty="0">
                <a:solidFill>
                  <a:srgbClr val="00B050"/>
                </a:solidFill>
              </a:rPr>
              <a:t>N</a:t>
            </a:r>
            <a:r>
              <a:rPr lang="en-US" sz="2400" dirty="0"/>
              <a:t> </a:t>
            </a:r>
            <a:r>
              <a:rPr lang="en-US" sz="2400" dirty="0" smtClean="0"/>
              <a:t>avec </a:t>
            </a:r>
            <a:r>
              <a:rPr lang="en-US" sz="2400" dirty="0" smtClean="0">
                <a:solidFill>
                  <a:srgbClr val="00B050"/>
                </a:solidFill>
              </a:rPr>
              <a:t>log </a:t>
            </a:r>
            <a:r>
              <a:rPr lang="en-US" sz="2400" dirty="0">
                <a:solidFill>
                  <a:srgbClr val="00B050"/>
                </a:solidFill>
              </a:rPr>
              <a:t>x.</a:t>
            </a:r>
            <a:endParaRPr lang="fr-CA" sz="2400" dirty="0">
              <a:solidFill>
                <a:srgbClr val="00B050"/>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119" y="4949952"/>
            <a:ext cx="1033272" cy="75895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664" y="4860927"/>
            <a:ext cx="1362456" cy="786384"/>
          </a:xfrm>
          <a:prstGeom prst="rect">
            <a:avLst/>
          </a:prstGeom>
        </p:spPr>
      </p:pic>
    </p:spTree>
    <p:extLst>
      <p:ext uri="{BB962C8B-B14F-4D97-AF65-F5344CB8AC3E}">
        <p14:creationId xmlns:p14="http://schemas.microsoft.com/office/powerpoint/2010/main" val="2639523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7924800" cy="685800"/>
          </a:xfrm>
        </p:spPr>
        <p:txBody>
          <a:bodyPr>
            <a:normAutofit/>
          </a:bodyPr>
          <a:lstStyle/>
          <a:p>
            <a:r>
              <a:rPr lang="en-US" sz="2800" dirty="0" smtClean="0"/>
              <a:t>Des </a:t>
            </a:r>
            <a:r>
              <a:rPr lang="en-US" sz="2800" dirty="0" err="1" smtClean="0"/>
              <a:t>autres</a:t>
            </a:r>
            <a:r>
              <a:rPr lang="en-US" sz="2800" dirty="0" smtClean="0"/>
              <a:t> </a:t>
            </a:r>
            <a:r>
              <a:rPr lang="en-US" sz="2800" dirty="0" err="1" smtClean="0"/>
              <a:t>familles</a:t>
            </a:r>
            <a:r>
              <a:rPr lang="en-US" sz="2800" dirty="0" smtClean="0"/>
              <a:t> avec la meme </a:t>
            </a:r>
            <a:r>
              <a:rPr lang="en-US" sz="2800" dirty="0" err="1" smtClean="0"/>
              <a:t>anatomie</a:t>
            </a:r>
            <a:r>
              <a:rPr lang="en-US" sz="2800" dirty="0" smtClean="0"/>
              <a:t>?</a:t>
            </a:r>
            <a:endParaRPr lang="fr-CA" sz="2800" dirty="0"/>
          </a:p>
        </p:txBody>
      </p:sp>
      <p:sp>
        <p:nvSpPr>
          <p:cNvPr id="3" name="Espace réservé du contenu 2"/>
          <p:cNvSpPr>
            <a:spLocks noGrp="1"/>
          </p:cNvSpPr>
          <p:nvPr>
            <p:ph idx="1"/>
          </p:nvPr>
        </p:nvSpPr>
        <p:spPr>
          <a:xfrm>
            <a:off x="457200" y="1285220"/>
            <a:ext cx="8534400" cy="5191780"/>
          </a:xfrm>
        </p:spPr>
        <p:txBody>
          <a:bodyPr>
            <a:normAutofit fontScale="62500" lnSpcReduction="20000"/>
          </a:bodyPr>
          <a:lstStyle/>
          <a:p>
            <a:pPr marL="0" indent="0">
              <a:buNone/>
            </a:pPr>
            <a:r>
              <a:rPr lang="fr-CA" sz="3600" dirty="0" smtClean="0"/>
              <a:t>Un </a:t>
            </a:r>
            <a:r>
              <a:rPr lang="fr-CA" sz="3600" dirty="0" err="1" smtClean="0"/>
              <a:t>polynome</a:t>
            </a:r>
            <a:r>
              <a:rPr lang="fr-CA" sz="3600" dirty="0" smtClean="0"/>
              <a:t> </a:t>
            </a:r>
            <a:r>
              <a:rPr lang="fr-CA" sz="3600" dirty="0">
                <a:solidFill>
                  <a:srgbClr val="00B050"/>
                </a:solidFill>
              </a:rPr>
              <a:t>f(x) </a:t>
            </a:r>
            <a:r>
              <a:rPr lang="fr-CA" sz="3600" dirty="0" err="1" smtClean="0">
                <a:solidFill>
                  <a:srgbClr val="00B050"/>
                </a:solidFill>
              </a:rPr>
              <a:t>mod</a:t>
            </a:r>
            <a:r>
              <a:rPr lang="fr-CA" sz="3600" dirty="0" smtClean="0">
                <a:solidFill>
                  <a:srgbClr val="00B050"/>
                </a:solidFill>
              </a:rPr>
              <a:t> </a:t>
            </a:r>
            <a:r>
              <a:rPr lang="fr-CA" sz="3600" dirty="0">
                <a:solidFill>
                  <a:srgbClr val="00B050"/>
                </a:solidFill>
              </a:rPr>
              <a:t>p </a:t>
            </a:r>
            <a:r>
              <a:rPr lang="fr-CA" sz="3600" dirty="0" smtClean="0"/>
              <a:t>factorise en </a:t>
            </a:r>
            <a:r>
              <a:rPr lang="fr-CA" sz="3600" dirty="0" err="1" smtClean="0"/>
              <a:t>polynomes</a:t>
            </a:r>
            <a:r>
              <a:rPr lang="fr-CA" sz="3600" dirty="0"/>
              <a:t> </a:t>
            </a:r>
            <a:r>
              <a:rPr lang="fr-CA" sz="3600" dirty="0" err="1" smtClean="0"/>
              <a:t>irreductible</a:t>
            </a:r>
            <a:r>
              <a:rPr lang="fr-CA" sz="3600" dirty="0" smtClean="0"/>
              <a:t> </a:t>
            </a:r>
            <a:r>
              <a:rPr lang="fr-CA" sz="3600" dirty="0"/>
              <a:t>; </a:t>
            </a:r>
            <a:r>
              <a:rPr lang="fr-CA" sz="3600" dirty="0" err="1"/>
              <a:t>e.g</a:t>
            </a:r>
            <a:r>
              <a:rPr lang="fr-CA" sz="3600" dirty="0"/>
              <a:t>.</a:t>
            </a:r>
          </a:p>
          <a:p>
            <a:pPr marL="0" indent="0">
              <a:buNone/>
            </a:pPr>
            <a:endParaRPr lang="fr-CA" sz="3600" dirty="0"/>
          </a:p>
          <a:p>
            <a:pPr marL="0" indent="0">
              <a:buNone/>
            </a:pPr>
            <a:endParaRPr lang="fr-CA" sz="3600" dirty="0" smtClean="0"/>
          </a:p>
          <a:p>
            <a:pPr marL="0" indent="0">
              <a:buNone/>
            </a:pPr>
            <a:r>
              <a:rPr lang="fr-CA" sz="3600" dirty="0" smtClean="0"/>
              <a:t>Composantes </a:t>
            </a:r>
            <a:r>
              <a:rPr lang="fr-CA" sz="3600" dirty="0" err="1" smtClean="0"/>
              <a:t>Indecomposables</a:t>
            </a:r>
            <a:r>
              <a:rPr lang="fr-CA" sz="3600" dirty="0" smtClean="0"/>
              <a:t>: Les </a:t>
            </a:r>
            <a:r>
              <a:rPr lang="fr-CA" sz="3600" dirty="0" err="1"/>
              <a:t>polynomes</a:t>
            </a:r>
            <a:r>
              <a:rPr lang="fr-CA" sz="3600" dirty="0"/>
              <a:t> </a:t>
            </a:r>
            <a:r>
              <a:rPr lang="fr-CA" sz="3600" dirty="0" err="1"/>
              <a:t>irreductible</a:t>
            </a:r>
            <a:r>
              <a:rPr lang="fr-CA" sz="3600" dirty="0"/>
              <a:t> </a:t>
            </a:r>
            <a:endParaRPr lang="fr-CA" sz="3600" dirty="0" smtClean="0"/>
          </a:p>
          <a:p>
            <a:pPr marL="0" indent="0">
              <a:buNone/>
            </a:pPr>
            <a:endParaRPr lang="fr-CA" sz="3600" dirty="0" smtClean="0"/>
          </a:p>
          <a:p>
            <a:pPr marL="0" indent="0">
              <a:buNone/>
            </a:pPr>
            <a:r>
              <a:rPr lang="fr-CA" sz="3600" dirty="0" smtClean="0"/>
              <a:t>Il y a               </a:t>
            </a:r>
            <a:r>
              <a:rPr lang="fr-CA" sz="3600" dirty="0" err="1" smtClean="0"/>
              <a:t>polynomes</a:t>
            </a:r>
            <a:r>
              <a:rPr lang="fr-CA" sz="3600" dirty="0" smtClean="0"/>
              <a:t> de </a:t>
            </a:r>
            <a:r>
              <a:rPr lang="fr-CA" sz="3600" dirty="0" err="1" smtClean="0"/>
              <a:t>degre</a:t>
            </a:r>
            <a:r>
              <a:rPr lang="fr-CA" sz="3600" dirty="0" smtClean="0"/>
              <a:t> </a:t>
            </a:r>
            <a:r>
              <a:rPr lang="fr-CA" sz="3600" dirty="0">
                <a:solidFill>
                  <a:srgbClr val="00B050"/>
                </a:solidFill>
              </a:rPr>
              <a:t>d</a:t>
            </a:r>
            <a:r>
              <a:rPr lang="fr-CA" sz="3600" dirty="0" smtClean="0"/>
              <a:t>;                    are </a:t>
            </a:r>
            <a:r>
              <a:rPr lang="fr-CA" sz="3600" dirty="0" err="1" smtClean="0"/>
              <a:t>irreductible</a:t>
            </a:r>
            <a:r>
              <a:rPr lang="fr-CA" sz="3600" dirty="0"/>
              <a:t>, </a:t>
            </a:r>
            <a:endParaRPr lang="fr-CA" sz="3600" dirty="0" smtClean="0"/>
          </a:p>
          <a:p>
            <a:pPr marL="0" indent="0">
              <a:buNone/>
            </a:pPr>
            <a:endParaRPr lang="fr-CA" sz="3600" dirty="0" smtClean="0"/>
          </a:p>
          <a:p>
            <a:pPr marL="0" indent="0">
              <a:buNone/>
            </a:pPr>
            <a:r>
              <a:rPr lang="fr-CA" sz="3600" dirty="0" smtClean="0"/>
              <a:t> P</a:t>
            </a:r>
            <a:r>
              <a:rPr lang="fr-CA" sz="3600" dirty="0" smtClean="0"/>
              <a:t>roportion: </a:t>
            </a:r>
            <a:r>
              <a:rPr lang="fr-CA" sz="3600" dirty="0">
                <a:solidFill>
                  <a:srgbClr val="00B050"/>
                </a:solidFill>
              </a:rPr>
              <a:t>1/d</a:t>
            </a:r>
            <a:r>
              <a:rPr lang="fr-CA" sz="3600" dirty="0"/>
              <a:t>. </a:t>
            </a:r>
            <a:r>
              <a:rPr lang="fr-CA" sz="3600" dirty="0" smtClean="0"/>
              <a:t>                Ainsi</a:t>
            </a:r>
            <a:endParaRPr lang="fr-CA" sz="3600" dirty="0"/>
          </a:p>
          <a:p>
            <a:pPr marL="0" indent="0">
              <a:buNone/>
            </a:pPr>
            <a:endParaRPr lang="fr-CA" sz="3600" dirty="0"/>
          </a:p>
          <a:p>
            <a:pPr marL="0" indent="0">
              <a:buNone/>
            </a:pPr>
            <a:r>
              <a:rPr lang="fr-CA" sz="3600" dirty="0" smtClean="0"/>
              <a:t>Calibrage:  </a:t>
            </a:r>
            <a:endParaRPr lang="en-US" sz="3600" dirty="0" smtClean="0"/>
          </a:p>
          <a:p>
            <a:pPr marL="0" indent="0">
              <a:buNone/>
            </a:pPr>
            <a:endParaRPr lang="en-US" sz="3600" dirty="0" smtClean="0"/>
          </a:p>
          <a:p>
            <a:pPr marL="0" indent="0">
              <a:buNone/>
            </a:pPr>
            <a:r>
              <a:rPr lang="en-US" sz="3600" dirty="0"/>
              <a:t> </a:t>
            </a:r>
            <a:r>
              <a:rPr lang="en-US" sz="3600" dirty="0" smtClean="0"/>
              <a:t>                                       </a:t>
            </a:r>
            <a:r>
              <a:rPr lang="en-US" sz="3600" dirty="0" smtClean="0"/>
              <a:t>Et </a:t>
            </a:r>
            <a:r>
              <a:rPr lang="en-US" sz="3600" dirty="0" err="1" smtClean="0"/>
              <a:t>ca</a:t>
            </a:r>
            <a:r>
              <a:rPr lang="en-US" sz="3600" dirty="0" smtClean="0"/>
              <a:t> </a:t>
            </a:r>
            <a:r>
              <a:rPr lang="en-US" sz="3600" dirty="0" err="1" smtClean="0"/>
              <a:t>marche</a:t>
            </a:r>
            <a:r>
              <a:rPr lang="en-US" sz="3600" dirty="0" smtClean="0"/>
              <a:t>! </a:t>
            </a:r>
          </a:p>
          <a:p>
            <a:pPr marL="0" indent="0">
              <a:buNone/>
            </a:pPr>
            <a:r>
              <a:rPr lang="en-US" sz="3600" dirty="0"/>
              <a:t> </a:t>
            </a:r>
            <a:r>
              <a:rPr lang="en-US" sz="3600" dirty="0" smtClean="0"/>
              <a:t>Les</a:t>
            </a:r>
            <a:r>
              <a:rPr lang="en-US" sz="3600" dirty="0" smtClean="0"/>
              <a:t>  anatomies </a:t>
            </a:r>
            <a:r>
              <a:rPr lang="en-US" sz="3600" dirty="0" err="1" smtClean="0"/>
              <a:t>sont</a:t>
            </a:r>
            <a:r>
              <a:rPr lang="en-US" sz="3600" dirty="0" smtClean="0"/>
              <a:t> les memes, </a:t>
            </a:r>
          </a:p>
          <a:p>
            <a:pPr marL="0" indent="0">
              <a:buNone/>
            </a:pPr>
            <a:r>
              <a:rPr lang="en-US" sz="3600" dirty="0"/>
              <a:t> </a:t>
            </a:r>
            <a:r>
              <a:rPr lang="en-US" sz="3600" dirty="0" smtClean="0"/>
              <a:t>                   </a:t>
            </a:r>
            <a:r>
              <a:rPr lang="en-US" sz="3800" dirty="0" smtClean="0"/>
              <a:t>q</a:t>
            </a:r>
            <a:r>
              <a:rPr lang="fr-CA" sz="3800" dirty="0" err="1" smtClean="0"/>
              <a:t>uoiqu'ils</a:t>
            </a:r>
            <a:r>
              <a:rPr lang="fr-CA" sz="3800" dirty="0" smtClean="0"/>
              <a:t> </a:t>
            </a:r>
            <a:r>
              <a:rPr lang="fr-CA" sz="3800" dirty="0"/>
              <a:t>apparaissent différemment sur l'extérieur </a:t>
            </a:r>
            <a:endParaRPr lang="fr-CA" sz="3800" dirty="0"/>
          </a:p>
        </p:txBody>
      </p:sp>
      <p:sp>
        <p:nvSpPr>
          <p:cNvPr id="4" name="Rectangle 3"/>
          <p:cNvSpPr/>
          <p:nvPr/>
        </p:nvSpPr>
        <p:spPr>
          <a:xfrm>
            <a:off x="2165604" y="762000"/>
            <a:ext cx="4572000" cy="523220"/>
          </a:xfrm>
          <a:prstGeom prst="rect">
            <a:avLst/>
          </a:prstGeom>
        </p:spPr>
        <p:txBody>
          <a:bodyPr>
            <a:spAutoFit/>
          </a:bodyPr>
          <a:lstStyle/>
          <a:p>
            <a:pPr algn="ctr"/>
            <a:r>
              <a:rPr lang="en-US" sz="2800" dirty="0" err="1" smtClean="0"/>
              <a:t>Polynomes</a:t>
            </a:r>
            <a:r>
              <a:rPr lang="en-US" sz="2800" dirty="0" smtClean="0"/>
              <a:t> </a:t>
            </a:r>
            <a:r>
              <a:rPr lang="en-US" sz="2800" dirty="0"/>
              <a:t>mod p</a:t>
            </a:r>
            <a:endParaRPr lang="fr-CA" sz="28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830777"/>
            <a:ext cx="5027243" cy="531421"/>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191000"/>
            <a:ext cx="3922718" cy="506829"/>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2982132"/>
            <a:ext cx="406146" cy="402336"/>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2144" y="3023815"/>
            <a:ext cx="1033272" cy="374904"/>
          </a:xfrm>
          <a:prstGeom prst="rect">
            <a:avLst/>
          </a:prstGeom>
        </p:spPr>
      </p:pic>
    </p:spTree>
    <p:extLst>
      <p:ext uri="{BB962C8B-B14F-4D97-AF65-F5344CB8AC3E}">
        <p14:creationId xmlns:p14="http://schemas.microsoft.com/office/powerpoint/2010/main" val="33007815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7047" y="-228600"/>
            <a:ext cx="8229600" cy="1143000"/>
          </a:xfrm>
        </p:spPr>
        <p:txBody>
          <a:bodyPr/>
          <a:lstStyle/>
          <a:p>
            <a:r>
              <a:rPr lang="fr-CA" dirty="0" smtClean="0"/>
              <a:t>Entiers/Permutations</a:t>
            </a:r>
            <a:endParaRPr lang="fr-CA"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2511" y="731837"/>
            <a:ext cx="294318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1"/>
          <p:cNvSpPr txBox="1">
            <a:spLocks/>
          </p:cNvSpPr>
          <p:nvPr/>
        </p:nvSpPr>
        <p:spPr>
          <a:xfrm>
            <a:off x="590996" y="838200"/>
            <a:ext cx="2362200" cy="4191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sz="3200" dirty="0"/>
              <a:t>Leurs anatomies semblent être plus-ou-moins les mêmes. Toutes les différences sont superficielles </a:t>
            </a:r>
          </a:p>
        </p:txBody>
      </p:sp>
      <p:sp>
        <p:nvSpPr>
          <p:cNvPr id="6" name="Titre 1"/>
          <p:cNvSpPr txBox="1">
            <a:spLocks/>
          </p:cNvSpPr>
          <p:nvPr/>
        </p:nvSpPr>
        <p:spPr>
          <a:xfrm>
            <a:off x="6248400" y="1066800"/>
            <a:ext cx="2362200" cy="4191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sz="3200" dirty="0" smtClean="0"/>
              <a:t>Aussi vrai des </a:t>
            </a:r>
            <a:r>
              <a:rPr lang="fr-CA" sz="3200" dirty="0" err="1" smtClean="0"/>
              <a:t>polynomes</a:t>
            </a:r>
            <a:r>
              <a:rPr lang="fr-CA" sz="3200" dirty="0" smtClean="0"/>
              <a:t> </a:t>
            </a:r>
            <a:r>
              <a:rPr lang="fr-CA" sz="3200" dirty="0" err="1" smtClean="0"/>
              <a:t>mod</a:t>
            </a:r>
            <a:r>
              <a:rPr lang="fr-CA" sz="3200" dirty="0" smtClean="0"/>
              <a:t> p, les fonctions entre deux ensembles, ….</a:t>
            </a:r>
            <a:endParaRPr lang="fr-CA" sz="3200" dirty="0"/>
          </a:p>
        </p:txBody>
      </p:sp>
      <p:sp>
        <p:nvSpPr>
          <p:cNvPr id="7" name="Titre 1"/>
          <p:cNvSpPr txBox="1">
            <a:spLocks/>
          </p:cNvSpPr>
          <p:nvPr/>
        </p:nvSpPr>
        <p:spPr>
          <a:xfrm>
            <a:off x="333103" y="5257800"/>
            <a:ext cx="8382000" cy="15240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sz="2800" dirty="0"/>
              <a:t>C'est vrai dans toutes des mathématiques : </a:t>
            </a:r>
            <a:endParaRPr lang="fr-CA" sz="2800" dirty="0" smtClean="0"/>
          </a:p>
          <a:p>
            <a:r>
              <a:rPr lang="fr-CA" sz="2800" dirty="0" smtClean="0"/>
              <a:t>Les </a:t>
            </a:r>
            <a:r>
              <a:rPr lang="fr-CA" sz="2800" dirty="0"/>
              <a:t>objets tendent à s'organiser dans certains modèles spéciaux. C'est le travail du mathématicien d'identifier et </a:t>
            </a:r>
            <a:r>
              <a:rPr lang="fr-CA" sz="2800" dirty="0" smtClean="0"/>
              <a:t>reconnaitre </a:t>
            </a:r>
            <a:r>
              <a:rPr lang="fr-CA" sz="2800" dirty="0"/>
              <a:t>ces modèles </a:t>
            </a:r>
            <a:endParaRPr lang="fr-CA" sz="3200" dirty="0"/>
          </a:p>
        </p:txBody>
      </p:sp>
    </p:spTree>
    <p:extLst>
      <p:ext uri="{BB962C8B-B14F-4D97-AF65-F5344CB8AC3E}">
        <p14:creationId xmlns:p14="http://schemas.microsoft.com/office/powerpoint/2010/main" val="37191891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0"/>
            <a:ext cx="8534400" cy="1219200"/>
          </a:xfrm>
        </p:spPr>
        <p:txBody>
          <a:bodyPr>
            <a:normAutofit/>
          </a:bodyPr>
          <a:lstStyle/>
          <a:p>
            <a:r>
              <a:rPr lang="fr-CA" sz="2400" dirty="0" smtClean="0"/>
              <a:t>MSI: </a:t>
            </a:r>
            <a:r>
              <a:rPr lang="fr-CA" sz="2400" dirty="0" err="1" smtClean="0">
                <a:latin typeface="Algerian" pitchFamily="82" charset="0"/>
              </a:rPr>
              <a:t>AnatomIE</a:t>
            </a:r>
            <a:r>
              <a:rPr lang="fr-CA" sz="2400" dirty="0" smtClean="0"/>
              <a:t> (Bandes dessinées) -- Disponible Printemps 2012 </a:t>
            </a:r>
            <a:r>
              <a:rPr lang="fr-CA" sz="2400" dirty="0"/>
              <a:t/>
            </a:r>
            <a:br>
              <a:rPr lang="fr-CA" sz="2400" dirty="0"/>
            </a:br>
            <a:r>
              <a:rPr lang="fr-CA" sz="1400" dirty="0"/>
              <a:t>É</a:t>
            </a:r>
            <a:r>
              <a:rPr lang="fr-CA" sz="1400" dirty="0" smtClean="0"/>
              <a:t>crit par </a:t>
            </a:r>
            <a:r>
              <a:rPr lang="fr-CA" sz="2000" dirty="0" smtClean="0"/>
              <a:t>Jennifer and Andrew Granville  </a:t>
            </a:r>
            <a:r>
              <a:rPr lang="fr-CA" sz="1200" dirty="0" smtClean="0"/>
              <a:t>Dessinées par  </a:t>
            </a:r>
            <a:r>
              <a:rPr lang="fr-CA" sz="2000" dirty="0" smtClean="0"/>
              <a:t>Robert J. Lewis</a:t>
            </a:r>
            <a:endParaRPr lang="fr-CA" sz="2000" dirty="0"/>
          </a:p>
        </p:txBody>
      </p:sp>
      <p:pic>
        <p:nvPicPr>
          <p:cNvPr id="6" name="Espace réservé du contenu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82299" y="914400"/>
            <a:ext cx="3987419" cy="5638800"/>
          </a:xfrm>
        </p:spPr>
      </p:pic>
      <p:pic>
        <p:nvPicPr>
          <p:cNvPr id="8" name="Espace réservé du contenu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3400" y="990600"/>
            <a:ext cx="3977082" cy="5562600"/>
          </a:xfrm>
        </p:spPr>
      </p:pic>
    </p:spTree>
    <p:extLst>
      <p:ext uri="{BB962C8B-B14F-4D97-AF65-F5344CB8AC3E}">
        <p14:creationId xmlns:p14="http://schemas.microsoft.com/office/powerpoint/2010/main" val="105487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i="1" dirty="0" smtClean="0">
                <a:solidFill>
                  <a:schemeClr val="accent2">
                    <a:lumMod val="75000"/>
                  </a:schemeClr>
                </a:solidFill>
              </a:rPr>
              <a:t>Et ses deux assistants/étudiantes</a:t>
            </a:r>
            <a:endParaRPr lang="fr-CA" i="1" dirty="0">
              <a:solidFill>
                <a:schemeClr val="accent2">
                  <a:lumMod val="75000"/>
                </a:schemeClr>
              </a:solidFill>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303603"/>
            <a:ext cx="2807017" cy="4678363"/>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219199"/>
            <a:ext cx="3014831" cy="4762767"/>
          </a:xfrm>
          <a:prstGeom prst="rect">
            <a:avLst/>
          </a:prstGeom>
        </p:spPr>
      </p:pic>
    </p:spTree>
    <p:extLst>
      <p:ext uri="{BB962C8B-B14F-4D97-AF65-F5344CB8AC3E}">
        <p14:creationId xmlns:p14="http://schemas.microsoft.com/office/powerpoint/2010/main" val="3523665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Nuage 28"/>
          <p:cNvSpPr/>
          <p:nvPr/>
        </p:nvSpPr>
        <p:spPr>
          <a:xfrm>
            <a:off x="4267200" y="1752600"/>
            <a:ext cx="4164083" cy="1981200"/>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3">
                  <a:lumMod val="60000"/>
                  <a:lumOff val="40000"/>
                </a:schemeClr>
              </a:solidFill>
            </a:endParaRPr>
          </a:p>
        </p:txBody>
      </p:sp>
      <p:sp>
        <p:nvSpPr>
          <p:cNvPr id="28" name="Organigramme : Données 27"/>
          <p:cNvSpPr/>
          <p:nvPr/>
        </p:nvSpPr>
        <p:spPr>
          <a:xfrm rot="4524788">
            <a:off x="1488736" y="1533975"/>
            <a:ext cx="2204125" cy="2418450"/>
          </a:xfrm>
          <a:prstGeom prst="flowChartInputOutp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Espace réservé du contenu 2"/>
          <p:cNvSpPr txBox="1">
            <a:spLocks/>
          </p:cNvSpPr>
          <p:nvPr/>
        </p:nvSpPr>
        <p:spPr>
          <a:xfrm>
            <a:off x="1143000" y="1981200"/>
            <a:ext cx="3200400" cy="1524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smtClean="0"/>
              <a:t> </a:t>
            </a:r>
            <a:r>
              <a:rPr lang="en-US" sz="3600" dirty="0" err="1" smtClean="0"/>
              <a:t>Entiers</a:t>
            </a:r>
            <a:r>
              <a:rPr lang="en-US" sz="3600" dirty="0" smtClean="0"/>
              <a:t> </a:t>
            </a:r>
            <a:endParaRPr lang="en-US" sz="3600" dirty="0" smtClean="0"/>
          </a:p>
          <a:p>
            <a:pPr marL="0" indent="0">
              <a:buFont typeface="Arial" pitchFamily="34" charset="0"/>
              <a:buNone/>
            </a:pPr>
            <a:r>
              <a:rPr lang="en-US" sz="3600" dirty="0"/>
              <a:t> </a:t>
            </a:r>
            <a:r>
              <a:rPr lang="en-US" sz="3600" dirty="0" smtClean="0"/>
              <a:t>      </a:t>
            </a:r>
            <a:r>
              <a:rPr lang="en-US" sz="3600" dirty="0" err="1" smtClean="0"/>
              <a:t>dans</a:t>
            </a:r>
            <a:r>
              <a:rPr lang="en-US" sz="3600" dirty="0" smtClean="0"/>
              <a:t> les   </a:t>
            </a:r>
            <a:endParaRPr lang="en-US" sz="3600" dirty="0" smtClean="0"/>
          </a:p>
          <a:p>
            <a:pPr marL="0" indent="0">
              <a:buFont typeface="Arial" pitchFamily="34" charset="0"/>
              <a:buNone/>
            </a:pPr>
            <a:r>
              <a:rPr lang="en-US" sz="3600" dirty="0"/>
              <a:t> </a:t>
            </a:r>
            <a:r>
              <a:rPr lang="en-US" sz="3600" dirty="0" smtClean="0"/>
              <a:t>           </a:t>
            </a:r>
            <a:r>
              <a:rPr lang="en-US" sz="3600" dirty="0" err="1" smtClean="0"/>
              <a:t>nombres</a:t>
            </a:r>
            <a:endParaRPr lang="fr-CA" sz="3600" dirty="0"/>
          </a:p>
        </p:txBody>
      </p:sp>
      <p:sp>
        <p:nvSpPr>
          <p:cNvPr id="2" name="Titre 1"/>
          <p:cNvSpPr>
            <a:spLocks noGrp="1"/>
          </p:cNvSpPr>
          <p:nvPr>
            <p:ph type="title"/>
          </p:nvPr>
        </p:nvSpPr>
        <p:spPr>
          <a:xfrm>
            <a:off x="533400" y="6477000"/>
            <a:ext cx="7974083" cy="396240"/>
          </a:xfrm>
        </p:spPr>
        <p:txBody>
          <a:bodyPr>
            <a:normAutofit fontScale="90000"/>
          </a:bodyPr>
          <a:lstStyle/>
          <a:p>
            <a:r>
              <a:rPr lang="fr-CA" sz="1600" dirty="0" smtClean="0"/>
              <a:t/>
            </a:r>
            <a:br>
              <a:rPr lang="fr-CA" sz="1600" dirty="0" smtClean="0"/>
            </a:br>
            <a:endParaRPr lang="fr-CA" sz="1600" dirty="0"/>
          </a:p>
        </p:txBody>
      </p:sp>
      <p:sp>
        <p:nvSpPr>
          <p:cNvPr id="3" name="Espace réservé du contenu 2"/>
          <p:cNvSpPr>
            <a:spLocks noGrp="1"/>
          </p:cNvSpPr>
          <p:nvPr>
            <p:ph idx="1"/>
          </p:nvPr>
        </p:nvSpPr>
        <p:spPr>
          <a:xfrm>
            <a:off x="304800" y="304800"/>
            <a:ext cx="8686800" cy="1694212"/>
          </a:xfrm>
        </p:spPr>
        <p:txBody>
          <a:bodyPr>
            <a:noAutofit/>
          </a:bodyPr>
          <a:lstStyle/>
          <a:p>
            <a:pPr marL="0" indent="0">
              <a:buNone/>
            </a:pPr>
            <a:r>
              <a:rPr lang="en-US" sz="4000" dirty="0" smtClean="0"/>
              <a:t> </a:t>
            </a:r>
            <a:r>
              <a:rPr lang="fr-CA" sz="3600" dirty="0" smtClean="0"/>
              <a:t>Différents sujets mathématiques impliquent différents objets de base ; par exemple:</a:t>
            </a:r>
            <a:endParaRPr lang="fr-CA" sz="3600" dirty="0"/>
          </a:p>
        </p:txBody>
      </p:sp>
      <p:sp>
        <p:nvSpPr>
          <p:cNvPr id="4" name="Espace réservé du contenu 2"/>
          <p:cNvSpPr txBox="1">
            <a:spLocks/>
          </p:cNvSpPr>
          <p:nvPr/>
        </p:nvSpPr>
        <p:spPr>
          <a:xfrm>
            <a:off x="4773683" y="1988126"/>
            <a:ext cx="3733800" cy="1593273"/>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smtClean="0"/>
              <a:t> </a:t>
            </a:r>
            <a:r>
              <a:rPr lang="en-US" sz="4100" dirty="0" smtClean="0"/>
              <a:t>Permutations </a:t>
            </a:r>
            <a:r>
              <a:rPr lang="en-US" sz="4100" dirty="0" err="1" smtClean="0"/>
              <a:t>dans</a:t>
            </a:r>
            <a:r>
              <a:rPr lang="en-US" sz="4100" dirty="0"/>
              <a:t> </a:t>
            </a:r>
            <a:endParaRPr lang="en-US" sz="4100" dirty="0" smtClean="0"/>
          </a:p>
          <a:p>
            <a:pPr marL="0" indent="0">
              <a:buNone/>
            </a:pPr>
            <a:r>
              <a:rPr lang="en-US" sz="4100" dirty="0"/>
              <a:t> </a:t>
            </a:r>
            <a:r>
              <a:rPr lang="en-US" sz="4100" dirty="0" smtClean="0"/>
              <a:t>                          les </a:t>
            </a:r>
            <a:r>
              <a:rPr lang="en-US" sz="4100" dirty="0" err="1" smtClean="0"/>
              <a:t>th</a:t>
            </a:r>
            <a:r>
              <a:rPr lang="fr-CA" sz="4400" dirty="0"/>
              <a:t>é</a:t>
            </a:r>
            <a:r>
              <a:rPr lang="en-US" sz="4100" dirty="0" err="1" smtClean="0"/>
              <a:t>ories</a:t>
            </a:r>
            <a:r>
              <a:rPr lang="en-US" sz="4100" dirty="0" smtClean="0"/>
              <a:t> </a:t>
            </a:r>
          </a:p>
          <a:p>
            <a:pPr marL="0" indent="0">
              <a:buFont typeface="Arial" pitchFamily="34" charset="0"/>
              <a:buNone/>
            </a:pPr>
            <a:r>
              <a:rPr lang="en-US" sz="4100" dirty="0" smtClean="0"/>
              <a:t>de </a:t>
            </a:r>
            <a:r>
              <a:rPr lang="en-US" sz="4100" dirty="0" err="1" smtClean="0"/>
              <a:t>combinatoire</a:t>
            </a:r>
            <a:r>
              <a:rPr lang="en-US" sz="4100" dirty="0" smtClean="0"/>
              <a:t> </a:t>
            </a:r>
          </a:p>
          <a:p>
            <a:pPr marL="0" indent="0">
              <a:buFont typeface="Arial" pitchFamily="34" charset="0"/>
              <a:buNone/>
            </a:pPr>
            <a:r>
              <a:rPr lang="en-US" sz="4100" dirty="0"/>
              <a:t> </a:t>
            </a:r>
            <a:r>
              <a:rPr lang="en-US" sz="4100" dirty="0" smtClean="0"/>
              <a:t>                </a:t>
            </a:r>
            <a:r>
              <a:rPr lang="en-US" sz="4100" dirty="0" smtClean="0"/>
              <a:t>et de </a:t>
            </a:r>
            <a:r>
              <a:rPr lang="en-US" sz="4100" dirty="0" err="1" smtClean="0"/>
              <a:t>groupe</a:t>
            </a:r>
            <a:endParaRPr lang="fr-CA" sz="4100" dirty="0"/>
          </a:p>
        </p:txBody>
      </p:sp>
      <p:sp>
        <p:nvSpPr>
          <p:cNvPr id="6" name="Espace réservé du contenu 2"/>
          <p:cNvSpPr txBox="1">
            <a:spLocks/>
          </p:cNvSpPr>
          <p:nvPr/>
        </p:nvSpPr>
        <p:spPr>
          <a:xfrm>
            <a:off x="780802" y="3886200"/>
            <a:ext cx="7905997" cy="23622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smtClean="0"/>
              <a:t> </a:t>
            </a:r>
            <a:r>
              <a:rPr lang="fr-CA" dirty="0" smtClean="0"/>
              <a:t>Ces objets viennent de mondes très différents –    </a:t>
            </a:r>
          </a:p>
          <a:p>
            <a:pPr marL="0" indent="0">
              <a:buNone/>
            </a:pPr>
            <a:r>
              <a:rPr lang="fr-CA" dirty="0"/>
              <a:t> </a:t>
            </a:r>
            <a:r>
              <a:rPr lang="fr-CA" dirty="0" smtClean="0"/>
              <a:t>               </a:t>
            </a:r>
            <a:r>
              <a:rPr lang="fr-CA" dirty="0"/>
              <a:t>E</a:t>
            </a:r>
            <a:r>
              <a:rPr lang="fr-CA" dirty="0" smtClean="0"/>
              <a:t>st-ce que nous les pouvons comparer? </a:t>
            </a:r>
          </a:p>
          <a:p>
            <a:pPr marL="0" indent="0">
              <a:buNone/>
            </a:pPr>
            <a:r>
              <a:rPr lang="fr-CA" dirty="0"/>
              <a:t> </a:t>
            </a:r>
            <a:r>
              <a:rPr lang="fr-CA" dirty="0" smtClean="0"/>
              <a:t>Un détective mathématique peut comparer et du contraste, en étudiant leur '' anatomie ''</a:t>
            </a:r>
            <a:endParaRPr lang="fr-CA" dirty="0"/>
          </a:p>
        </p:txBody>
      </p:sp>
    </p:spTree>
    <p:extLst>
      <p:ext uri="{BB962C8B-B14F-4D97-AF65-F5344CB8AC3E}">
        <p14:creationId xmlns:p14="http://schemas.microsoft.com/office/powerpoint/2010/main" val="3933075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685800"/>
            <a:ext cx="8229600" cy="609600"/>
          </a:xfrm>
        </p:spPr>
        <p:txBody>
          <a:bodyPr>
            <a:noAutofit/>
          </a:bodyPr>
          <a:lstStyle/>
          <a:p>
            <a:r>
              <a:rPr lang="en-US" sz="3600" u="sng" dirty="0" err="1" smtClean="0"/>
              <a:t>Entiers</a:t>
            </a:r>
            <a:r>
              <a:rPr lang="en-US" sz="3600" u="sng" dirty="0" smtClean="0"/>
              <a:t>: Les </a:t>
            </a:r>
            <a:r>
              <a:rPr lang="en-US" sz="3600" u="sng" dirty="0" err="1" smtClean="0"/>
              <a:t>nombres</a:t>
            </a:r>
            <a:r>
              <a:rPr lang="en-US" sz="3600" u="sng" dirty="0" smtClean="0"/>
              <a:t> </a:t>
            </a:r>
            <a:r>
              <a:rPr lang="en-US" sz="3600" u="sng" dirty="0" smtClean="0">
                <a:solidFill>
                  <a:srgbClr val="00B050"/>
                </a:solidFill>
              </a:rPr>
              <a:t>-3</a:t>
            </a:r>
            <a:r>
              <a:rPr lang="en-US" sz="3600" u="sng" dirty="0">
                <a:solidFill>
                  <a:srgbClr val="00B050"/>
                </a:solidFill>
              </a:rPr>
              <a:t>,-2,-1,0,1,2,3,... </a:t>
            </a:r>
            <a:r>
              <a:rPr lang="en-US" sz="3600" dirty="0"/>
              <a:t/>
            </a:r>
            <a:br>
              <a:rPr lang="en-US" sz="3600" dirty="0"/>
            </a:br>
            <a:endParaRPr lang="fr-CA" sz="3600" dirty="0"/>
          </a:p>
        </p:txBody>
      </p:sp>
      <p:sp>
        <p:nvSpPr>
          <p:cNvPr id="6" name="Espace réservé du contenu 5"/>
          <p:cNvSpPr>
            <a:spLocks noGrp="1"/>
          </p:cNvSpPr>
          <p:nvPr>
            <p:ph idx="1"/>
          </p:nvPr>
        </p:nvSpPr>
        <p:spPr>
          <a:xfrm>
            <a:off x="228600" y="1143000"/>
            <a:ext cx="8915400" cy="5257800"/>
          </a:xfrm>
        </p:spPr>
        <p:txBody>
          <a:bodyPr>
            <a:normAutofit lnSpcReduction="10000"/>
          </a:bodyPr>
          <a:lstStyle/>
          <a:p>
            <a:pPr marL="0" indent="0">
              <a:buNone/>
            </a:pPr>
            <a:r>
              <a:rPr lang="fr-CA" sz="2800" dirty="0" smtClean="0"/>
              <a:t>Un nombre premier est un entier ≥ 2, seulement divisible par 1 et lui-même. On peut </a:t>
            </a:r>
            <a:r>
              <a:rPr lang="fr-CA" sz="2800" dirty="0" err="1" smtClean="0"/>
              <a:t>factorizer</a:t>
            </a:r>
            <a:r>
              <a:rPr lang="fr-CA" sz="2800" dirty="0" smtClean="0"/>
              <a:t> tous les entiers positifs dans un produit (unique) de nombres premiers.</a:t>
            </a:r>
            <a:r>
              <a:rPr lang="en-US" sz="2800" i="1" dirty="0" smtClean="0">
                <a:solidFill>
                  <a:srgbClr val="C00000"/>
                </a:solidFill>
                <a:effectLst>
                  <a:outerShdw blurRad="38100" dist="38100" dir="2700000" algn="tl">
                    <a:srgbClr val="000000">
                      <a:alpha val="43137"/>
                    </a:srgbClr>
                  </a:outerShdw>
                </a:effectLst>
              </a:rPr>
              <a:t>       </a:t>
            </a:r>
          </a:p>
          <a:p>
            <a:pPr marL="0" indent="0" algn="ctr">
              <a:buNone/>
            </a:pPr>
            <a:r>
              <a:rPr lang="en-US" sz="2800" i="1" dirty="0">
                <a:solidFill>
                  <a:srgbClr val="C00000"/>
                </a:solidFill>
                <a:effectLst>
                  <a:outerShdw blurRad="38100" dist="38100" dir="2700000" algn="tl">
                    <a:srgbClr val="000000">
                      <a:alpha val="43137"/>
                    </a:srgbClr>
                  </a:outerShdw>
                </a:effectLst>
              </a:rPr>
              <a:t> </a:t>
            </a:r>
            <a:r>
              <a:rPr lang="en-US" sz="2800" i="1" dirty="0" smtClean="0">
                <a:solidFill>
                  <a:srgbClr val="C00000"/>
                </a:solidFill>
                <a:effectLst>
                  <a:outerShdw blurRad="38100" dist="38100" dir="2700000" algn="tl">
                    <a:srgbClr val="000000">
                      <a:alpha val="43137"/>
                    </a:srgbClr>
                  </a:outerShdw>
                </a:effectLst>
              </a:rPr>
              <a:t>      </a:t>
            </a:r>
            <a:r>
              <a:rPr lang="fr-CA" sz="2800" i="1" dirty="0" smtClean="0">
                <a:solidFill>
                  <a:srgbClr val="C00000"/>
                </a:solidFill>
                <a:effectLst>
                  <a:outerShdw blurRad="38100" dist="38100" dir="2700000" algn="tl">
                    <a:srgbClr val="000000">
                      <a:alpha val="43137"/>
                    </a:srgbClr>
                  </a:outerShdw>
                </a:effectLst>
              </a:rPr>
              <a:t>Le théorème fondamental de l'arithmétique.</a:t>
            </a:r>
            <a:r>
              <a:rPr lang="en-US" sz="2400" dirty="0" smtClean="0"/>
              <a:t>                       (</a:t>
            </a:r>
            <a:r>
              <a:rPr lang="en-US" sz="2000" dirty="0" smtClean="0"/>
              <a:t>Euclid  </a:t>
            </a:r>
            <a:r>
              <a:rPr lang="en-US" sz="2000" i="1" dirty="0" smtClean="0"/>
              <a:t>Les Elements</a:t>
            </a:r>
            <a:r>
              <a:rPr lang="en-US" sz="2000" dirty="0" smtClean="0"/>
              <a:t>, 4ieme </a:t>
            </a:r>
            <a:r>
              <a:rPr lang="en-US" sz="2000" dirty="0" err="1" smtClean="0"/>
              <a:t>siecle</a:t>
            </a:r>
            <a:r>
              <a:rPr lang="en-US" sz="2000" dirty="0" smtClean="0"/>
              <a:t> A.D</a:t>
            </a:r>
            <a:r>
              <a:rPr lang="en-US" sz="2000" dirty="0" smtClean="0"/>
              <a:t>.)</a:t>
            </a:r>
          </a:p>
          <a:p>
            <a:pPr marL="0" indent="0">
              <a:buNone/>
            </a:pPr>
            <a:r>
              <a:rPr lang="en-US" sz="2400" dirty="0" err="1" smtClean="0"/>
              <a:t>Exemple</a:t>
            </a:r>
            <a:r>
              <a:rPr lang="en-US" sz="3600" dirty="0"/>
              <a:t>: </a:t>
            </a:r>
            <a:r>
              <a:rPr lang="en-US" sz="3600" dirty="0" smtClean="0"/>
              <a:t>                </a:t>
            </a:r>
            <a:r>
              <a:rPr lang="en-US" sz="3600" dirty="0" smtClean="0">
                <a:solidFill>
                  <a:srgbClr val="00B050"/>
                </a:solidFill>
              </a:rPr>
              <a:t>12=2 x 2 x 3 </a:t>
            </a:r>
            <a:r>
              <a:rPr lang="en-US" sz="3600" dirty="0" smtClean="0"/>
              <a:t>.</a:t>
            </a:r>
          </a:p>
          <a:p>
            <a:pPr marL="0" indent="0" algn="ctr">
              <a:buNone/>
            </a:pPr>
            <a:r>
              <a:rPr lang="en-US" sz="2400" dirty="0" err="1" smtClean="0"/>
              <a:t>Chaque</a:t>
            </a:r>
            <a:r>
              <a:rPr lang="en-US" sz="2400" dirty="0" smtClean="0"/>
              <a:t> de </a:t>
            </a:r>
            <a:r>
              <a:rPr lang="en-US" sz="2400" dirty="0" smtClean="0">
                <a:solidFill>
                  <a:srgbClr val="00B050"/>
                </a:solidFill>
              </a:rPr>
              <a:t>2</a:t>
            </a:r>
            <a:r>
              <a:rPr lang="en-US" sz="2400" dirty="0" smtClean="0"/>
              <a:t> et </a:t>
            </a:r>
            <a:r>
              <a:rPr lang="en-US" sz="2400" dirty="0">
                <a:solidFill>
                  <a:srgbClr val="00B050"/>
                </a:solidFill>
              </a:rPr>
              <a:t>3</a:t>
            </a:r>
            <a:r>
              <a:rPr lang="en-US" sz="2400" dirty="0"/>
              <a:t> </a:t>
            </a:r>
            <a:r>
              <a:rPr lang="en-US" sz="2400" dirty="0" err="1" smtClean="0"/>
              <a:t>sont</a:t>
            </a:r>
            <a:r>
              <a:rPr lang="en-US" sz="2400" dirty="0" smtClean="0"/>
              <a:t> les premiers. </a:t>
            </a:r>
            <a:endParaRPr lang="en-US" sz="2400" dirty="0" smtClean="0"/>
          </a:p>
          <a:p>
            <a:pPr marL="0" indent="0" algn="ctr">
              <a:buNone/>
            </a:pPr>
            <a:r>
              <a:rPr lang="en-US" sz="2400" dirty="0" err="1" smtClean="0"/>
              <a:t>Aucune</a:t>
            </a:r>
            <a:r>
              <a:rPr lang="en-US" sz="2400" dirty="0" smtClean="0"/>
              <a:t> </a:t>
            </a:r>
            <a:r>
              <a:rPr lang="en-US" sz="2400" dirty="0" err="1" smtClean="0"/>
              <a:t>autre</a:t>
            </a:r>
            <a:r>
              <a:rPr lang="en-US" sz="2400" dirty="0" smtClean="0"/>
              <a:t> factorization de </a:t>
            </a:r>
            <a:r>
              <a:rPr lang="en-US" sz="2400" dirty="0" smtClean="0">
                <a:solidFill>
                  <a:srgbClr val="00B050"/>
                </a:solidFill>
              </a:rPr>
              <a:t>12</a:t>
            </a:r>
            <a:r>
              <a:rPr lang="en-US" sz="2400" dirty="0" smtClean="0"/>
              <a:t> </a:t>
            </a:r>
            <a:r>
              <a:rPr lang="en-US" sz="2400" dirty="0" err="1" smtClean="0"/>
              <a:t>bien</a:t>
            </a:r>
            <a:r>
              <a:rPr lang="en-US" sz="2400" dirty="0" smtClean="0"/>
              <a:t> </a:t>
            </a:r>
            <a:r>
              <a:rPr lang="en-US" sz="2400" dirty="0" err="1" smtClean="0"/>
              <a:t>que</a:t>
            </a:r>
            <a:r>
              <a:rPr lang="en-US" sz="2400" dirty="0" smtClean="0"/>
              <a:t> </a:t>
            </a:r>
            <a:endParaRPr lang="en-US" sz="2400" dirty="0" smtClean="0"/>
          </a:p>
          <a:p>
            <a:pPr marL="0" indent="0" algn="ctr">
              <a:buNone/>
            </a:pPr>
            <a:r>
              <a:rPr lang="en-US" sz="2600" dirty="0" smtClean="0">
                <a:solidFill>
                  <a:srgbClr val="00B050"/>
                </a:solidFill>
              </a:rPr>
              <a:t>12=2 x 3 x </a:t>
            </a:r>
            <a:r>
              <a:rPr lang="en-US" sz="2600" dirty="0">
                <a:solidFill>
                  <a:srgbClr val="00B050"/>
                </a:solidFill>
              </a:rPr>
              <a:t>2 </a:t>
            </a:r>
            <a:r>
              <a:rPr lang="en-US" sz="2600" dirty="0" smtClean="0"/>
              <a:t>et </a:t>
            </a:r>
            <a:r>
              <a:rPr lang="en-US" sz="2600" dirty="0" smtClean="0">
                <a:solidFill>
                  <a:srgbClr val="00B050"/>
                </a:solidFill>
              </a:rPr>
              <a:t>12=3 x 2 x 2</a:t>
            </a:r>
            <a:r>
              <a:rPr lang="en-US" sz="2600" dirty="0"/>
              <a:t>.</a:t>
            </a:r>
          </a:p>
          <a:p>
            <a:pPr marL="0" indent="0">
              <a:buNone/>
            </a:pPr>
            <a:endParaRPr lang="en-US" sz="2800" dirty="0" smtClean="0"/>
          </a:p>
          <a:p>
            <a:pPr marL="0" indent="0">
              <a:buNone/>
            </a:pPr>
            <a:r>
              <a:rPr lang="fr-CA" sz="2800" dirty="0" smtClean="0"/>
              <a:t>Entiers ne peut pas être décomposées plus qu'en nombres premiers</a:t>
            </a:r>
            <a:endParaRPr lang="fr-CA" sz="2800" dirty="0"/>
          </a:p>
        </p:txBody>
      </p:sp>
    </p:spTree>
    <p:extLst>
      <p:ext uri="{BB962C8B-B14F-4D97-AF65-F5344CB8AC3E}">
        <p14:creationId xmlns:p14="http://schemas.microsoft.com/office/powerpoint/2010/main" val="1929342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7417"/>
            <a:ext cx="8229600" cy="1143000"/>
          </a:xfrm>
        </p:spPr>
        <p:txBody>
          <a:bodyPr/>
          <a:lstStyle/>
          <a:p>
            <a:r>
              <a:rPr lang="fr-CA" dirty="0" smtClean="0"/>
              <a:t>Le code génétique des entiers</a:t>
            </a:r>
            <a:endParaRPr lang="fr-CA" dirty="0"/>
          </a:p>
        </p:txBody>
      </p:sp>
      <p:sp>
        <p:nvSpPr>
          <p:cNvPr id="3" name="Espace réservé du contenu 2"/>
          <p:cNvSpPr>
            <a:spLocks noGrp="1"/>
          </p:cNvSpPr>
          <p:nvPr>
            <p:ph idx="1"/>
          </p:nvPr>
        </p:nvSpPr>
        <p:spPr>
          <a:xfrm>
            <a:off x="609600" y="990600"/>
            <a:ext cx="8305800" cy="5105400"/>
          </a:xfrm>
        </p:spPr>
        <p:txBody>
          <a:bodyPr>
            <a:noAutofit/>
          </a:bodyPr>
          <a:lstStyle/>
          <a:p>
            <a:pPr marL="0" indent="0">
              <a:buNone/>
            </a:pPr>
            <a:r>
              <a:rPr lang="fr-CA" sz="2400" dirty="0" smtClean="0"/>
              <a:t>La décomposition d'un entier en nombres premiers ne peut pas être répartie tout en outre, pour les nombres premiers sont en effet les éléments constitutifs fondamentaux d'entiers.   </a:t>
            </a:r>
          </a:p>
          <a:p>
            <a:pPr marL="0" indent="0">
              <a:buNone/>
            </a:pPr>
            <a:endParaRPr lang="fr-CA" sz="2400" dirty="0"/>
          </a:p>
          <a:p>
            <a:pPr marL="0" indent="0">
              <a:buNone/>
            </a:pPr>
            <a:r>
              <a:rPr lang="fr-CA" sz="2400" dirty="0" smtClean="0"/>
              <a:t>Tout entier est composé de nombres premiers, et chaque entier est composé d'un ensemble différent de nombres premiers (suivi de combien de fois chaque premier apparaît dans la décomposition). Par conséquent, vous pouvez identifier tout aussi exactement un entier grâce à son ensemble de facteurs premiers que l'entier lui-même. C'est comme l'ADN de l'entier.   </a:t>
            </a:r>
          </a:p>
          <a:p>
            <a:pPr marL="0" indent="0">
              <a:buNone/>
            </a:pPr>
            <a:endParaRPr lang="fr-CA" sz="2400" dirty="0"/>
          </a:p>
          <a:p>
            <a:pPr marL="0" indent="0">
              <a:buNone/>
            </a:pPr>
            <a:r>
              <a:rPr lang="fr-CA" sz="2400" dirty="0" smtClean="0"/>
              <a:t>Nombres premiers sont les éléments constitutifs fondamentaux d'entiers, leur code génétique, si vous le souhaitez. Tout entier peut être identifiés par des nombres premiers qu'il contient, ceux qui et combien de chacun.</a:t>
            </a:r>
            <a:endParaRPr lang="fr-CA" sz="2400" dirty="0"/>
          </a:p>
        </p:txBody>
      </p:sp>
    </p:spTree>
    <p:extLst>
      <p:ext uri="{BB962C8B-B14F-4D97-AF65-F5344CB8AC3E}">
        <p14:creationId xmlns:p14="http://schemas.microsoft.com/office/powerpoint/2010/main" val="297727151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3164</TotalTime>
  <Words>3545</Words>
  <Application>Microsoft Office PowerPoint</Application>
  <PresentationFormat>Affichage à l'écran (4:3)</PresentationFormat>
  <Paragraphs>456</Paragraphs>
  <Slides>53</Slides>
  <Notes>0</Notes>
  <HiddenSlides>0</HiddenSlides>
  <MMClips>0</MMClips>
  <ScaleCrop>false</ScaleCrop>
  <HeadingPairs>
    <vt:vector size="4" baseType="variant">
      <vt:variant>
        <vt:lpstr>Thème</vt:lpstr>
      </vt:variant>
      <vt:variant>
        <vt:i4>1</vt:i4>
      </vt:variant>
      <vt:variant>
        <vt:lpstr>Titres des diapositives</vt:lpstr>
      </vt:variant>
      <vt:variant>
        <vt:i4>53</vt:i4>
      </vt:variant>
    </vt:vector>
  </HeadingPairs>
  <TitlesOfParts>
    <vt:vector size="54" baseType="lpstr">
      <vt:lpstr>Thème Office</vt:lpstr>
      <vt:lpstr>MSI: Anatomie  (des entiers et  des permutations)</vt:lpstr>
      <vt:lpstr>Il y a eu deux                    homicides… </vt:lpstr>
      <vt:lpstr>Il y a eu deux               homicides…   </vt:lpstr>
      <vt:lpstr>anatomie [anatomi] n.t.</vt:lpstr>
      <vt:lpstr>On a besoin d’un expert médico-légal  mathématiques  </vt:lpstr>
      <vt:lpstr>Et ses deux assistants/étudiantes</vt:lpstr>
      <vt:lpstr> </vt:lpstr>
      <vt:lpstr>Entiers: Les nombres -3,-2,-1,0,1,2,3,...  </vt:lpstr>
      <vt:lpstr>Le code génétique des entiers</vt:lpstr>
      <vt:lpstr>Permutations : Réorganisation de N objets</vt:lpstr>
      <vt:lpstr> </vt:lpstr>
      <vt:lpstr>Permutations : Réorganisation de N objets</vt:lpstr>
      <vt:lpstr> </vt:lpstr>
      <vt:lpstr>Permutations : Réorganisation de N objets</vt:lpstr>
      <vt:lpstr>Toutes les permutations possible </vt:lpstr>
      <vt:lpstr>Permutations divisez en cycles</vt:lpstr>
      <vt:lpstr>  </vt:lpstr>
      <vt:lpstr>Permutations divisez en cycles</vt:lpstr>
      <vt:lpstr>Le code génétique des permutations</vt:lpstr>
      <vt:lpstr>Un comparison des codes génétiques</vt:lpstr>
      <vt:lpstr>Entiers et permutations :  Craie et fromage ?</vt:lpstr>
      <vt:lpstr> A calibration  to compare cycles and prime factors? médico-légal   </vt:lpstr>
      <vt:lpstr>Médecines légales - la Science ou art ?</vt:lpstr>
      <vt:lpstr>Un calibrage possible ? </vt:lpstr>
      <vt:lpstr>       Les autopsies </vt:lpstr>
      <vt:lpstr>  Quelle proportion sont fondamentale ?  </vt:lpstr>
      <vt:lpstr> Quelle proportion de permutations sont fondamentale?</vt:lpstr>
      <vt:lpstr> Quelle proportion de permutations sont des cycles?</vt:lpstr>
      <vt:lpstr>Quelle proportion des entiers jusqu’a x sont des nombres premiers?</vt:lpstr>
      <vt:lpstr> </vt:lpstr>
      <vt:lpstr>Calibrage?</vt:lpstr>
      <vt:lpstr>Est-ce que notre calibrage semble raisonnable?</vt:lpstr>
      <vt:lpstr>Calibrage?</vt:lpstr>
      <vt:lpstr>La distribution des nombres des parties</vt:lpstr>
      <vt:lpstr> Une Permutation typique a autour log N cycles  Une entier typique a autour loglog x facteurs premiers Et leur distribution?</vt:lpstr>
      <vt:lpstr>Tailles des composants indécomposables?</vt:lpstr>
      <vt:lpstr>Le rasoir d’Occam</vt:lpstr>
      <vt:lpstr>Tailles des composants indécomposables</vt:lpstr>
      <vt:lpstr> Comment est-ce que des nombres aléatoires sont distribués dans un intervalle ? </vt:lpstr>
      <vt:lpstr> Comment est-ce que des nombres aléatoires sont distribués dans un intervalle ?</vt:lpstr>
      <vt:lpstr> Nombres aléatoires dans un intervalle? </vt:lpstr>
      <vt:lpstr>  Processus ponctuel de Poisson </vt:lpstr>
      <vt:lpstr> Processus ponctuel de Poisson </vt:lpstr>
      <vt:lpstr>Est-ce que possible que les permutations et les entiers ont les memes anatomies?</vt:lpstr>
      <vt:lpstr>Permutations et Entiers – Les memes?</vt:lpstr>
      <vt:lpstr>« Jumeaux"?</vt:lpstr>
      <vt:lpstr>Aucuns petits composants </vt:lpstr>
      <vt:lpstr> </vt:lpstr>
      <vt:lpstr> Au delà de la seule coïncidence?</vt:lpstr>
      <vt:lpstr>Mon favori personnel </vt:lpstr>
      <vt:lpstr>Des autres familles avec la meme anatomie?</vt:lpstr>
      <vt:lpstr>Entiers/Permutations</vt:lpstr>
      <vt:lpstr>MSI: AnatomIE (Bandes dessinées) -- Disponible Printemps 2012  Écrit par Jennifer and Andrew Granville  Dessinées par  Robert J. Lewis</vt:lpstr>
    </vt:vector>
  </TitlesOfParts>
  <Company>Universite de Montreal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MSI: Anatomie (des entiers et des permutations)</dc:title>
  <dc:creator>Granville</dc:creator>
  <cp:lastModifiedBy>Granville</cp:lastModifiedBy>
  <cp:revision>124</cp:revision>
  <dcterms:created xsi:type="dcterms:W3CDTF">2011-03-27T16:39:19Z</dcterms:created>
  <dcterms:modified xsi:type="dcterms:W3CDTF">2011-03-29T21:53:30Z</dcterms:modified>
</cp:coreProperties>
</file>